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emf" ContentType="image/x-emf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69"/>
  </p:notesMasterIdLst>
  <p:sldIdLst>
    <p:sldId id="268" r:id="rId3"/>
    <p:sldId id="269" r:id="rId4"/>
    <p:sldId id="270" r:id="rId5"/>
    <p:sldId id="271" r:id="rId6"/>
    <p:sldId id="272" r:id="rId7"/>
    <p:sldId id="274" r:id="rId8"/>
    <p:sldId id="286" r:id="rId9"/>
    <p:sldId id="287" r:id="rId10"/>
    <p:sldId id="273" r:id="rId11"/>
    <p:sldId id="275" r:id="rId12"/>
    <p:sldId id="277" r:id="rId13"/>
    <p:sldId id="288" r:id="rId14"/>
    <p:sldId id="345" r:id="rId15"/>
    <p:sldId id="282" r:id="rId16"/>
    <p:sldId id="292" r:id="rId17"/>
    <p:sldId id="294" r:id="rId18"/>
    <p:sldId id="333" r:id="rId19"/>
    <p:sldId id="295" r:id="rId20"/>
    <p:sldId id="278" r:id="rId21"/>
    <p:sldId id="283" r:id="rId22"/>
    <p:sldId id="285" r:id="rId23"/>
    <p:sldId id="296" r:id="rId24"/>
    <p:sldId id="297" r:id="rId25"/>
    <p:sldId id="298" r:id="rId26"/>
    <p:sldId id="299" r:id="rId27"/>
    <p:sldId id="334" r:id="rId28"/>
    <p:sldId id="335" r:id="rId29"/>
    <p:sldId id="300" r:id="rId30"/>
    <p:sldId id="302" r:id="rId31"/>
    <p:sldId id="303" r:id="rId32"/>
    <p:sldId id="304" r:id="rId33"/>
    <p:sldId id="308" r:id="rId34"/>
    <p:sldId id="309" r:id="rId35"/>
    <p:sldId id="310" r:id="rId36"/>
    <p:sldId id="336" r:id="rId37"/>
    <p:sldId id="301" r:id="rId38"/>
    <p:sldId id="337" r:id="rId39"/>
    <p:sldId id="346" r:id="rId40"/>
    <p:sldId id="341" r:id="rId41"/>
    <p:sldId id="307" r:id="rId42"/>
    <p:sldId id="305" r:id="rId43"/>
    <p:sldId id="311" r:id="rId44"/>
    <p:sldId id="314" r:id="rId45"/>
    <p:sldId id="315" r:id="rId46"/>
    <p:sldId id="316" r:id="rId47"/>
    <p:sldId id="317" r:id="rId48"/>
    <p:sldId id="318" r:id="rId49"/>
    <p:sldId id="320" r:id="rId50"/>
    <p:sldId id="319" r:id="rId51"/>
    <p:sldId id="321" r:id="rId52"/>
    <p:sldId id="322" r:id="rId53"/>
    <p:sldId id="325" r:id="rId54"/>
    <p:sldId id="342" r:id="rId55"/>
    <p:sldId id="323" r:id="rId56"/>
    <p:sldId id="324" r:id="rId57"/>
    <p:sldId id="326" r:id="rId58"/>
    <p:sldId id="327" r:id="rId59"/>
    <p:sldId id="328" r:id="rId60"/>
    <p:sldId id="329" r:id="rId61"/>
    <p:sldId id="343" r:id="rId62"/>
    <p:sldId id="330" r:id="rId63"/>
    <p:sldId id="331" r:id="rId64"/>
    <p:sldId id="332" r:id="rId65"/>
    <p:sldId id="339" r:id="rId66"/>
    <p:sldId id="338" r:id="rId67"/>
    <p:sldId id="340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000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0066"/>
    <a:srgbClr val="FF3300"/>
    <a:srgbClr val="66CCFF"/>
    <a:srgbClr val="CC66FF"/>
    <a:srgbClr val="00FFCC"/>
    <a:srgbClr val="008080"/>
    <a:srgbClr val="FF7C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75" autoAdjust="0"/>
    <p:restoredTop sz="74010" autoAdjust="0"/>
  </p:normalViewPr>
  <p:slideViewPr>
    <p:cSldViewPr>
      <p:cViewPr varScale="1">
        <p:scale>
          <a:sx n="54" d="100"/>
          <a:sy n="54" d="100"/>
        </p:scale>
        <p:origin x="-9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4B232B1-7F18-4383-AE12-D6C7B7A7C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6155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481235-6AFD-4D50-96C0-A142126F05C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9B181A-6EF4-4ECB-A4C6-AB3C62B0394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A19748-0EC6-4A79-8D9E-502DEEC44A8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669E19-707B-46E2-91C8-39A7EB9E6D6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596A9B-B2D8-4379-AADA-CEEBA74B93B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9AA63E-E4C9-4DD4-A1F8-0D1AC8AF5B7A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4E9CF-71F9-4A58-9FA2-93468ED674C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6A70DB-ED68-41BF-A4BD-1A85AE7BE632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37616F-2830-4A42-B413-F536D2858E4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048003-4A80-4A20-AA4D-A4CB2BB2155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CB30AB-23BE-414F-8A32-FFAFF175023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47BAFC-9545-4FE9-8E1F-31D24E869A4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C5FF42-E336-431B-B165-70D53699E65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16A161-8517-4B72-A4BD-986D1DC83CF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3410B2-48F3-4821-94C5-011FBFA8804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CFA877-5E15-4967-9206-37F50966E34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5DE83A-2BDC-423D-8B4B-BFDFF4535D4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7E7E5D-4087-4477-9E74-3A14C2BB125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A41814-9165-4123-A83C-79E246E5061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9B2A25-BE66-4773-AD94-DA9CF61C53E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CD3CCB-5394-4E23-B9AD-BD3CAF9A0C0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9D7997-4FDE-49BD-B377-1B28D518BC0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86F079-AC9D-4287-8B79-93DC94EA3BE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B3AEEE-56D2-4E13-83F9-6B92AF98B91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5516DA-B5EF-4744-BB16-64461679D8F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548862-B30C-4A32-8CA8-1211A18363F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5BAD08-7061-442E-8931-D2231849A29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450E7F-BF39-47EA-A41B-0502C181753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E39540-5C8D-422A-9E1F-2DAC83A9FAC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58ED3A-B87E-4B2E-A05B-154E8DF3BF9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545D3F-5237-470F-8522-592BB584F4F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D9CA88-538B-4116-B2F2-82D89CD644F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36DDEC-BC57-48D2-9B00-1B1BA6DC490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935F83-5AE8-48DC-BDF2-7AFC432EA6B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86A22B-F055-4625-9A51-2C748B808BF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AB7A5A-5DD2-4BB6-814B-525F71C34B00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15B0EC-0E27-41B6-A6C8-07BF0F360483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BEC36C-9DC1-43B8-B1DA-C58E01CF73E0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B5E062-59B1-40EB-A5E5-7CB17D689180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5B7D36-6FF1-473B-8BC7-368E8BECCEB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DA3AC4-023D-4406-97C6-760CAD639E7E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86B631-F5F5-4759-91FC-648FA29E076A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362000-540B-49E9-953E-9566D5AB4D6E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80B14C-E0BA-4B74-BB66-9E093AD9A353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D296B5-AED2-4404-A222-DF756CA0C2D7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7831A4-0A2C-484A-9A4A-6B3554812102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C6A1B0-D814-4F7F-B977-E1A32C38F9E4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302EB8-FFB7-4B57-8FEF-911E60340892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FB3896-A132-47EB-A3D1-E6CA37C27612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90BB6F-0914-4BA7-9772-3C8B7DF939F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C6C9FD-6537-4633-8FB2-1267DF63E6E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E1CB4D-1F97-40AB-ADEB-9D2C3A46A00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E0E463-2D17-4481-9E2F-0E47B592A66D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5CF2C-D4F7-4810-8B32-01CDB4559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9502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EEA04-DE5A-4F44-9485-4CEDF3C78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5768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CC1E0-AB5D-491D-9CE1-C81AC2467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3823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9ADDF-AEC4-4462-A732-59BF488E5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0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595A1-3A9C-4014-BE9C-8938B9125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611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1A09B-1526-4BA7-AE19-DBEFF164A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0642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4C249-EEF0-407C-8384-78FFA5F08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912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5C440-F627-482C-9A99-26DB92B61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4540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7DD72-AF27-4E4F-AE29-463FA89EB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0299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E1378-D3D9-40EA-931E-16FA98C4B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4205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20B6C-C43A-4B62-B480-FF0F0E00D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911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D1193D8-3BB1-4579-BBEC-D180D1869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cap\Desktop\4%20suneel\MPEG1_Web_PAL_1.mpg" TargetMode="Externa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cap\Desktop\4%20suneel\MPEG1_Web_PAL_2%201.mpg" TargetMode="External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" y="990600"/>
            <a:ext cx="7772400" cy="14700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dirty="0" smtClean="0"/>
              <a:t>Anesthetic Considerations for Diastolic Dysfunction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0825" y="3159125"/>
            <a:ext cx="6400800" cy="1752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dirty="0" err="1" smtClean="0"/>
              <a:t>Suneel.P.R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Associate Professor</a:t>
            </a:r>
          </a:p>
          <a:p>
            <a:pPr>
              <a:defRPr/>
            </a:pPr>
            <a:r>
              <a:rPr lang="en-US" dirty="0" smtClean="0"/>
              <a:t>SCTIMST</a:t>
            </a:r>
          </a:p>
          <a:p>
            <a:pPr>
              <a:defRPr/>
            </a:pPr>
            <a:r>
              <a:rPr lang="en-US" dirty="0" smtClean="0"/>
              <a:t>Trivandrum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Physiology</a:t>
            </a:r>
            <a:endParaRPr lang="en-US" dirty="0"/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38200" y="1676400"/>
            <a:ext cx="6781800" cy="4800600"/>
          </a:xfrm>
          <a:noFill/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CFF91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xmlns:mc="http://schemas.openxmlformats.org/markup-compatibility/2006" val="000000" mc:Ignorable=""/>
                </a:solidFill>
                <a:prstDash val="solid"/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 xmlns="" val="1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Isovolumetric relaxation</a:t>
            </a:r>
            <a:endParaRPr lang="en-US" dirty="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38200" y="1463675"/>
            <a:ext cx="6781800" cy="4800600"/>
          </a:xfrm>
          <a:noFill/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CFF91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xmlns:mc="http://schemas.openxmlformats.org/markup-compatibility/2006" val="000000" mc:Ignorable=""/>
                </a:solidFill>
                <a:prstDash val="solid"/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 xmlns="" val="1"/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>
            <a:off x="2057400" y="1951038"/>
            <a:ext cx="838200" cy="304800"/>
          </a:xfrm>
          <a:prstGeom prst="straightConnector1">
            <a:avLst/>
          </a:prstGeom>
          <a:solidFill>
            <a:srgbClr val="FCFF9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>
            <a:outerShdw blurRad="63500"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xmlns="" val="1"/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2447925" y="5608638"/>
            <a:ext cx="647700" cy="381000"/>
          </a:xfrm>
          <a:prstGeom prst="straightConnector1">
            <a:avLst/>
          </a:prstGeom>
          <a:solidFill>
            <a:srgbClr val="FCFF9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>
            <a:outerShdw blurRad="63500"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xmlns="" val="1"/>
            </a:ext>
          </a:extLst>
        </p:spPr>
      </p:cxn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3100388" y="2255838"/>
            <a:ext cx="1122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AoVC</a:t>
            </a:r>
          </a:p>
        </p:txBody>
      </p: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3030538" y="5086350"/>
            <a:ext cx="10017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Isovolumetric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Occurs between two closed valves</a:t>
            </a:r>
          </a:p>
          <a:p>
            <a:pPr>
              <a:defRPr/>
            </a:pPr>
            <a:r>
              <a:rPr lang="en-US" dirty="0" smtClean="0"/>
              <a:t>Active relaxation occurs during this time</a:t>
            </a:r>
          </a:p>
          <a:p>
            <a:pPr>
              <a:defRPr/>
            </a:pPr>
            <a:r>
              <a:rPr lang="en-US" dirty="0" smtClean="0"/>
              <a:t>The ventricular pressures continue to fall</a:t>
            </a:r>
          </a:p>
          <a:p>
            <a:pPr>
              <a:defRPr/>
            </a:pPr>
            <a:r>
              <a:rPr lang="en-US" dirty="0" smtClean="0"/>
              <a:t>Mitral valve opening creates “suction effect”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Physiology</a:t>
            </a:r>
            <a:endParaRPr lang="en-US" dirty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38200" y="1676400"/>
            <a:ext cx="6781800" cy="4800600"/>
          </a:xfrm>
          <a:noFill/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CFF91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xmlns:mc="http://schemas.openxmlformats.org/markup-compatibility/2006" val="000000" mc:Ignorable=""/>
                </a:solidFill>
                <a:prstDash val="solid"/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 xmlns="" val="1"/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2819400" y="5181600"/>
            <a:ext cx="3429000" cy="1219200"/>
          </a:xfrm>
          <a:prstGeom prst="ellipse">
            <a:avLst/>
          </a:prstGeom>
          <a:noFill/>
          <a:ln w="38100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Rapid filling phase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5378" b="49185"/>
          <a:stretch/>
        </p:blipFill>
        <p:spPr>
          <a:xfrm>
            <a:off x="533400" y="1524000"/>
            <a:ext cx="7772400" cy="5029200"/>
          </a:xfrm>
          <a:ln>
            <a:solidFill>
              <a:srgbClr val="663300"/>
            </a:solidFill>
          </a:ln>
        </p:spPr>
      </p:pic>
      <p:cxnSp>
        <p:nvCxnSpPr>
          <p:cNvPr id="9" name="Straight Arrow Connector 8"/>
          <p:cNvCxnSpPr>
            <a:stCxn id="4" idx="0"/>
          </p:cNvCxnSpPr>
          <p:nvPr/>
        </p:nvCxnSpPr>
        <p:spPr bwMode="auto">
          <a:xfrm flipH="1">
            <a:off x="3657600" y="1524000"/>
            <a:ext cx="762000" cy="838200"/>
          </a:xfrm>
          <a:prstGeom prst="straightConnector1">
            <a:avLst/>
          </a:prstGeom>
          <a:solidFill>
            <a:srgbClr val="FCFF91"/>
          </a:solidFill>
          <a:ln w="50800" cap="flat" cmpd="sng" algn="ctr">
            <a:solidFill>
              <a:srgbClr val="663300"/>
            </a:solidFill>
            <a:prstDash val="solid"/>
            <a:round/>
            <a:headEnd type="none" w="med" len="med"/>
            <a:tailEnd type="arrow"/>
          </a:ln>
          <a:effectLst>
            <a:outerShdw blurRad="63500"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xmlns="" val="1"/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124200" y="5486400"/>
            <a:ext cx="762000" cy="381000"/>
          </a:xfrm>
          <a:prstGeom prst="straightConnector1">
            <a:avLst/>
          </a:prstGeom>
          <a:solidFill>
            <a:srgbClr val="FCFF91"/>
          </a:solidFill>
          <a:ln w="63500" cap="flat" cmpd="sng" algn="ctr">
            <a:solidFill>
              <a:srgbClr val="663300"/>
            </a:solidFill>
            <a:prstDash val="solid"/>
            <a:round/>
            <a:headEnd type="none" w="med" len="med"/>
            <a:tailEnd type="arrow"/>
          </a:ln>
          <a:effectLst>
            <a:outerShdw blurRad="63500"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xmlns="" val="1"/>
            </a:ext>
          </a:extLst>
        </p:spPr>
      </p:cxnSp>
      <p:sp>
        <p:nvSpPr>
          <p:cNvPr id="13" name="Oval 12"/>
          <p:cNvSpPr/>
          <p:nvPr/>
        </p:nvSpPr>
        <p:spPr bwMode="auto">
          <a:xfrm>
            <a:off x="3886200" y="5867400"/>
            <a:ext cx="838200" cy="762000"/>
          </a:xfrm>
          <a:prstGeom prst="ellipse">
            <a:avLst/>
          </a:prstGeom>
          <a:noFill/>
          <a:ln w="63500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Diastasis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5378" b="49185"/>
          <a:stretch/>
        </p:blipFill>
        <p:spPr>
          <a:xfrm>
            <a:off x="533400" y="1524000"/>
            <a:ext cx="7772400" cy="5029200"/>
          </a:xfrm>
          <a:ln>
            <a:solidFill>
              <a:srgbClr val="663300"/>
            </a:solidFill>
          </a:ln>
        </p:spPr>
      </p:pic>
      <p:sp>
        <p:nvSpPr>
          <p:cNvPr id="3" name="Oval 2"/>
          <p:cNvSpPr/>
          <p:nvPr/>
        </p:nvSpPr>
        <p:spPr bwMode="auto">
          <a:xfrm>
            <a:off x="4648200" y="5943600"/>
            <a:ext cx="762000" cy="609600"/>
          </a:xfrm>
          <a:prstGeom prst="ellipse">
            <a:avLst/>
          </a:prstGeom>
          <a:noFill/>
          <a:ln w="63500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Atrial “kick”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5378" b="49185"/>
          <a:stretch/>
        </p:blipFill>
        <p:spPr>
          <a:xfrm>
            <a:off x="533400" y="1524000"/>
            <a:ext cx="7772400" cy="5029200"/>
          </a:xfrm>
          <a:ln>
            <a:solidFill>
              <a:srgbClr val="663300"/>
            </a:solidFill>
          </a:ln>
        </p:spPr>
      </p:pic>
      <p:sp>
        <p:nvSpPr>
          <p:cNvPr id="3" name="Oval 2"/>
          <p:cNvSpPr/>
          <p:nvPr/>
        </p:nvSpPr>
        <p:spPr bwMode="auto">
          <a:xfrm>
            <a:off x="5486400" y="5638800"/>
            <a:ext cx="762000" cy="1066800"/>
          </a:xfrm>
          <a:prstGeom prst="ellipse">
            <a:avLst/>
          </a:prstGeom>
          <a:noFill/>
          <a:ln w="635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Active diastolic dysfunction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Abnormality of relaxation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Failure of energy dependent part of diastole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Myocardial ischemia</a:t>
            </a:r>
          </a:p>
          <a:p>
            <a:pPr>
              <a:defRPr/>
            </a:pPr>
            <a:r>
              <a:rPr lang="en-US" dirty="0" smtClean="0"/>
              <a:t>Hypertension</a:t>
            </a:r>
          </a:p>
          <a:p>
            <a:pPr>
              <a:defRPr/>
            </a:pPr>
            <a:r>
              <a:rPr lang="en-US" dirty="0" smtClean="0"/>
              <a:t>Aortic stenosis</a:t>
            </a:r>
          </a:p>
          <a:p>
            <a:pPr>
              <a:defRPr/>
            </a:pPr>
            <a:r>
              <a:rPr lang="en-US" dirty="0" smtClean="0"/>
              <a:t>Hypertrophic cardiomyopathy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Passive diastolic dysfunction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Increase in chamber stiffness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Infiltrative disorders ( amyloidosis)</a:t>
            </a:r>
          </a:p>
          <a:p>
            <a:pPr>
              <a:defRPr/>
            </a:pPr>
            <a:r>
              <a:rPr lang="en-US" dirty="0" smtClean="0"/>
              <a:t>Myocardial fibrosis </a:t>
            </a:r>
          </a:p>
          <a:p>
            <a:pPr>
              <a:defRPr/>
            </a:pPr>
            <a:r>
              <a:rPr lang="en-US" dirty="0" smtClean="0"/>
              <a:t>Progression from impaired relaxation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Physiology</a:t>
            </a:r>
            <a:endParaRPr lang="en-US" dirty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38200" y="1752600"/>
            <a:ext cx="6781800" cy="4800600"/>
          </a:xfrm>
          <a:noFill/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CFF91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xmlns:mc="http://schemas.openxmlformats.org/markup-compatibility/2006" val="000000" mc:Ignorable=""/>
                </a:solidFill>
                <a:prstDash val="solid"/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 xmlns="" val="1"/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2895600" y="2438400"/>
            <a:ext cx="2286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 bwMode="auto">
          <a:xfrm>
            <a:off x="5638800" y="5486400"/>
            <a:ext cx="381000" cy="2286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486" name="TextBox 4"/>
          <p:cNvSpPr txBox="1">
            <a:spLocks noChangeArrowheads="1"/>
          </p:cNvSpPr>
          <p:nvPr/>
        </p:nvSpPr>
        <p:spPr bwMode="auto">
          <a:xfrm>
            <a:off x="1447800" y="2044700"/>
            <a:ext cx="20431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End systole</a:t>
            </a:r>
          </a:p>
        </p:txBody>
      </p:sp>
      <p:sp>
        <p:nvSpPr>
          <p:cNvPr id="20487" name="TextBox 5"/>
          <p:cNvSpPr txBox="1">
            <a:spLocks noChangeArrowheads="1"/>
          </p:cNvSpPr>
          <p:nvPr/>
        </p:nvSpPr>
        <p:spPr bwMode="auto">
          <a:xfrm>
            <a:off x="6067425" y="5224463"/>
            <a:ext cx="923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End </a:t>
            </a:r>
          </a:p>
        </p:txBody>
      </p:sp>
      <p:sp>
        <p:nvSpPr>
          <p:cNvPr id="20488" name="TextBox 6"/>
          <p:cNvSpPr txBox="1">
            <a:spLocks noChangeArrowheads="1"/>
          </p:cNvSpPr>
          <p:nvPr/>
        </p:nvSpPr>
        <p:spPr bwMode="auto">
          <a:xfrm>
            <a:off x="6135688" y="5600700"/>
            <a:ext cx="1484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Diastole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Dysfunction: systolic vs. diastolic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Systolic function is intuitively meaningful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Diastology is a relative newcomer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30300"/>
            <a:ext cx="7778750" cy="57277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CFF91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 xmlns="" val="1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Physiology</a:t>
            </a:r>
            <a:endParaRPr lang="en-US" dirty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38200" y="1676400"/>
            <a:ext cx="6781800" cy="4800600"/>
          </a:xfrm>
          <a:noFill/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CFF91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xmlns:mc="http://schemas.openxmlformats.org/markup-compatibility/2006" val="000000" mc:Ignorable=""/>
                </a:solidFill>
                <a:prstDash val="solid"/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 xmlns="" val="1"/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2819400" y="5181600"/>
            <a:ext cx="3429000" cy="1219200"/>
          </a:xfrm>
          <a:prstGeom prst="ellipse">
            <a:avLst/>
          </a:prstGeom>
          <a:noFill/>
          <a:ln w="38100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Impaired relaxation</a:t>
            </a:r>
            <a:endParaRPr lang="en-US" dirty="0"/>
          </a:p>
        </p:txBody>
      </p:sp>
      <p:pic>
        <p:nvPicPr>
          <p:cNvPr id="2355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09800" y="1676400"/>
            <a:ext cx="4660900" cy="4724400"/>
          </a:xfrm>
          <a:noFill/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CFF91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xmlns:mc="http://schemas.openxmlformats.org/markup-compatibility/2006" val="000000" mc:Ignorable=""/>
                </a:solidFill>
                <a:prstDash val="solid"/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 xmlns="" val="1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66800" y="685800"/>
            <a:ext cx="6172200" cy="5791200"/>
          </a:xfrm>
          <a:noFill/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CFF91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xmlns:mc="http://schemas.openxmlformats.org/markup-compatibility/2006" val="000000" mc:Ignorable=""/>
                </a:solidFill>
                <a:prstDash val="solid"/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 xmlns="" val="1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3475" y="381000"/>
            <a:ext cx="6877050" cy="60198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CFF91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 xmlns="" val="1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6810375" cy="59864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CFF91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 xmlns="" val="1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Diagnosis of diastolic dysfunction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Echocardiography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Transmitral Pulse Wave Doppler</a:t>
            </a:r>
            <a:endParaRPr lang="en-US" dirty="0"/>
          </a:p>
        </p:txBody>
      </p:sp>
      <p:pic>
        <p:nvPicPr>
          <p:cNvPr id="6" name="MPEG1_Web_PAL_1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47800" y="1905000"/>
            <a:ext cx="5867400" cy="440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Transmitral Pulse Wave Doppler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7467600" cy="40957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CFF91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 xmlns="" val="1"/>
            </a:ext>
          </a:extLst>
        </p:spPr>
      </p:pic>
      <p:sp>
        <p:nvSpPr>
          <p:cNvPr id="29701" name="TextBox 3"/>
          <p:cNvSpPr txBox="1">
            <a:spLocks noChangeArrowheads="1"/>
          </p:cNvSpPr>
          <p:nvPr/>
        </p:nvSpPr>
        <p:spPr bwMode="auto">
          <a:xfrm>
            <a:off x="1371600" y="41910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sp>
        <p:nvSpPr>
          <p:cNvPr id="29702" name="TextBox 4"/>
          <p:cNvSpPr txBox="1">
            <a:spLocks noChangeArrowheads="1"/>
          </p:cNvSpPr>
          <p:nvPr/>
        </p:nvSpPr>
        <p:spPr bwMode="auto">
          <a:xfrm>
            <a:off x="5257800" y="41910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Stage I of diastolic dysfunction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Impaired relaxation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19400"/>
            <a:ext cx="6057900" cy="37338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CFF91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 xmlns="" val="1"/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1752600" y="2819400"/>
            <a:ext cx="3048000" cy="457200"/>
          </a:xfrm>
          <a:prstGeom prst="ellipse">
            <a:avLst/>
          </a:prstGeom>
          <a:noFill/>
          <a:ln w="63500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Diastolic damages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Nearly 50% of all cardiac failures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Prognosis and mortality same as systolic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Mortality is four times when compared with normal population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Stage II diastolic dysfunction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Pseudonormalization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5105400" cy="36671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CFF91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 xmlns="" val="1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Stage III of diastolic dysfunction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Restrictive filling</a:t>
            </a:r>
            <a:endParaRPr lang="en-US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24200"/>
            <a:ext cx="4305300" cy="33909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CFF91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 xmlns="" val="1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Improvement to a worse 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Tachycardia</a:t>
            </a:r>
          </a:p>
          <a:p>
            <a:pPr>
              <a:defRPr/>
            </a:pPr>
            <a:r>
              <a:rPr lang="en-US" dirty="0" smtClean="0"/>
              <a:t>Loss of atrial contraction</a:t>
            </a:r>
          </a:p>
          <a:p>
            <a:pPr>
              <a:defRPr/>
            </a:pPr>
            <a:r>
              <a:rPr lang="en-US" dirty="0" smtClean="0"/>
              <a:t>Volume excess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Improvement to a milder 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Reduction in preload</a:t>
            </a:r>
          </a:p>
          <a:p>
            <a:pPr lvl="2">
              <a:defRPr/>
            </a:pPr>
            <a:r>
              <a:rPr lang="en-US" sz="3000" dirty="0" smtClean="0"/>
              <a:t>Reverse Trendelenburg</a:t>
            </a:r>
          </a:p>
          <a:p>
            <a:pPr lvl="2">
              <a:defRPr/>
            </a:pPr>
            <a:r>
              <a:rPr lang="en-US" sz="3000" dirty="0" smtClean="0"/>
              <a:t>Diuresis</a:t>
            </a:r>
          </a:p>
          <a:p>
            <a:pPr lvl="2">
              <a:defRPr/>
            </a:pPr>
            <a:r>
              <a:rPr lang="en-US" sz="3000" dirty="0" smtClean="0"/>
              <a:t>Amyl nitrate inhalation</a:t>
            </a:r>
          </a:p>
          <a:p>
            <a:pPr lvl="2">
              <a:defRPr/>
            </a:pPr>
            <a:r>
              <a:rPr lang="en-US" sz="3000" dirty="0" smtClean="0"/>
              <a:t>Valsalva maneuver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Relief of tachycardia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Return from AF to Sinus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Stage IV diastolic dysfunction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Irreversible restrictive filling pattern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Pulmonary venous Doppler</a:t>
            </a:r>
            <a:endParaRPr lang="en-US" dirty="0"/>
          </a:p>
        </p:txBody>
      </p:sp>
      <p:pic>
        <p:nvPicPr>
          <p:cNvPr id="6" name="MPEG1_Web_PAL_2 1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1828800"/>
            <a:ext cx="541020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Pulmonary venous Doppler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7543800" cy="43434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CFF91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 xmlns="" val="1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Pulomnary</a:t>
            </a:r>
            <a:r>
              <a:rPr lang="en-US" dirty="0" smtClean="0"/>
              <a:t> venous Doppler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Impaired relaxation</a:t>
            </a:r>
          </a:p>
          <a:p>
            <a:pPr>
              <a:defRPr/>
            </a:pPr>
            <a:r>
              <a:rPr lang="en-US" dirty="0" smtClean="0"/>
              <a:t>D wave decreases in size</a:t>
            </a:r>
          </a:p>
          <a:p>
            <a:pPr>
              <a:defRPr/>
            </a:pPr>
            <a:r>
              <a:rPr lang="en-US" dirty="0" smtClean="0"/>
              <a:t>S/D ratio &gt;1</a:t>
            </a:r>
          </a:p>
          <a:p>
            <a:pPr marL="0" indent="0">
              <a:buFontTx/>
              <a:buNone/>
              <a:defRPr/>
            </a:pPr>
            <a:r>
              <a:rPr lang="en-US" dirty="0" err="1" smtClean="0"/>
              <a:t>Pseudonormal</a:t>
            </a:r>
            <a:r>
              <a:rPr lang="en-US" dirty="0" smtClean="0"/>
              <a:t> and Restrictive filling</a:t>
            </a:r>
          </a:p>
          <a:p>
            <a:pPr>
              <a:defRPr/>
            </a:pPr>
            <a:r>
              <a:rPr lang="en-US" dirty="0" smtClean="0"/>
              <a:t>Increase in D</a:t>
            </a:r>
          </a:p>
          <a:p>
            <a:pPr>
              <a:defRPr/>
            </a:pPr>
            <a:r>
              <a:rPr lang="en-US" dirty="0" smtClean="0"/>
              <a:t>S/D &lt; 1</a:t>
            </a:r>
          </a:p>
          <a:p>
            <a:pPr>
              <a:defRPr/>
            </a:pPr>
            <a:r>
              <a:rPr lang="en-US" dirty="0" smtClean="0"/>
              <a:t>Increase in A wave duration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Other echocardiographic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Tissue Doppler imaging to assess mitral annular movement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Color M mode of the Mitral valve to assess the propagation velocity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Diastolic dysfunction vs.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Dysfunction is a physiologic or preclinical state</a:t>
            </a:r>
          </a:p>
          <a:p>
            <a:pPr>
              <a:defRPr/>
            </a:pPr>
            <a:r>
              <a:rPr lang="en-US" dirty="0" smtClean="0"/>
              <a:t>Abnormal relaxation and increased chamber stiffness compensated by increased LAP</a:t>
            </a:r>
          </a:p>
          <a:p>
            <a:pPr>
              <a:defRPr/>
            </a:pPr>
            <a:r>
              <a:rPr lang="en-US" dirty="0" smtClean="0"/>
              <a:t>The LV preload is maintained</a:t>
            </a:r>
          </a:p>
          <a:p>
            <a:pPr>
              <a:defRPr/>
            </a:pPr>
            <a:r>
              <a:rPr lang="en-US" dirty="0" smtClean="0"/>
              <a:t>When these mechanisms are stressed, diastolic heart failure ensues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Diastolic heart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Ejection Fraction will be normal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Called Heart failure with normal EF (HFnlEF)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Diastolic dysfunction can occur along with systolic dysfunction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9241"/>
          <a:stretch/>
        </p:blipFill>
        <p:spPr>
          <a:xfrm>
            <a:off x="274638" y="0"/>
            <a:ext cx="8839200" cy="6553200"/>
          </a:xfrm>
        </p:spPr>
      </p:pic>
      <p:sp>
        <p:nvSpPr>
          <p:cNvPr id="41988" name="TextBox 2"/>
          <p:cNvSpPr txBox="1">
            <a:spLocks noChangeArrowheads="1"/>
          </p:cNvSpPr>
          <p:nvPr/>
        </p:nvSpPr>
        <p:spPr bwMode="auto">
          <a:xfrm>
            <a:off x="6286500" y="6153150"/>
            <a:ext cx="2781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/>
              <a:t>Braunwald 8</a:t>
            </a:r>
            <a:r>
              <a:rPr lang="en-US" sz="2000" b="1" baseline="30000"/>
              <a:t>th</a:t>
            </a:r>
            <a:r>
              <a:rPr lang="en-US" sz="2000" b="1"/>
              <a:t> edition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6400"/>
            <a:ext cx="9372600" cy="64579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CFF91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 xmlns="" val="1"/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5867400" y="4267200"/>
            <a:ext cx="1219200" cy="304800"/>
          </a:xfrm>
          <a:prstGeom prst="ellipse">
            <a:avLst/>
          </a:prstGeom>
          <a:noFill/>
          <a:ln w="63500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5867400" y="5867400"/>
            <a:ext cx="2971800" cy="533400"/>
          </a:xfrm>
          <a:prstGeom prst="ellipse">
            <a:avLst/>
          </a:prstGeom>
          <a:noFill/>
          <a:ln w="63500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Diastolic heart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Definite</a:t>
            </a:r>
          </a:p>
          <a:p>
            <a:pPr>
              <a:defRPr/>
            </a:pPr>
            <a:r>
              <a:rPr lang="en-US" dirty="0" smtClean="0"/>
              <a:t>C/F of heart failure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Within72 hours</a:t>
            </a:r>
          </a:p>
          <a:p>
            <a:pPr>
              <a:defRPr/>
            </a:pPr>
            <a:r>
              <a:rPr lang="en-US" dirty="0" smtClean="0"/>
              <a:t>Echo evidence of normal LVEF</a:t>
            </a:r>
          </a:p>
          <a:p>
            <a:pPr>
              <a:defRPr/>
            </a:pPr>
            <a:r>
              <a:rPr lang="en-US" dirty="0" smtClean="0"/>
              <a:t>Echo evidence of diastolic dysfunction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Most likely diastolic heart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SBP &gt;160 mm Hg</a:t>
            </a:r>
          </a:p>
          <a:p>
            <a:pPr>
              <a:defRPr/>
            </a:pPr>
            <a:r>
              <a:rPr lang="en-US" dirty="0" smtClean="0"/>
              <a:t>DBP&gt; 100 mm Hg</a:t>
            </a:r>
          </a:p>
          <a:p>
            <a:pPr>
              <a:defRPr/>
            </a:pPr>
            <a:r>
              <a:rPr lang="en-US" dirty="0" smtClean="0"/>
              <a:t>Concentric LVH</a:t>
            </a:r>
          </a:p>
          <a:p>
            <a:pPr>
              <a:defRPr/>
            </a:pPr>
            <a:r>
              <a:rPr lang="en-US" dirty="0" smtClean="0"/>
              <a:t>Worsened by</a:t>
            </a:r>
          </a:p>
          <a:p>
            <a:pPr lvl="1">
              <a:defRPr/>
            </a:pPr>
            <a:r>
              <a:rPr lang="en-US" dirty="0" smtClean="0"/>
              <a:t>Tachycardia</a:t>
            </a:r>
          </a:p>
          <a:p>
            <a:pPr lvl="1">
              <a:defRPr/>
            </a:pPr>
            <a:r>
              <a:rPr lang="en-US" dirty="0" smtClean="0"/>
              <a:t>Volume bolus</a:t>
            </a:r>
          </a:p>
          <a:p>
            <a:pPr>
              <a:defRPr/>
            </a:pPr>
            <a:r>
              <a:rPr lang="en-US" dirty="0" smtClean="0"/>
              <a:t>Improved by</a:t>
            </a:r>
          </a:p>
          <a:p>
            <a:pPr lvl="1">
              <a:defRPr/>
            </a:pPr>
            <a:r>
              <a:rPr lang="en-US" dirty="0" smtClean="0"/>
              <a:t>Reducing HR</a:t>
            </a:r>
          </a:p>
          <a:p>
            <a:pPr lvl="1">
              <a:defRPr/>
            </a:pPr>
            <a:r>
              <a:rPr lang="en-US" dirty="0" smtClean="0"/>
              <a:t>Restoring sinus rhythm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When to suspect diastolic dysfunction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History of previous diastolic heart failure</a:t>
            </a:r>
          </a:p>
          <a:p>
            <a:pPr>
              <a:defRPr/>
            </a:pPr>
            <a:r>
              <a:rPr lang="en-US" dirty="0" smtClean="0"/>
              <a:t>Age &gt; 70 years</a:t>
            </a:r>
          </a:p>
          <a:p>
            <a:pPr>
              <a:defRPr/>
            </a:pPr>
            <a:r>
              <a:rPr lang="en-US" dirty="0" smtClean="0"/>
              <a:t>Female sex</a:t>
            </a:r>
          </a:p>
          <a:p>
            <a:pPr>
              <a:defRPr/>
            </a:pPr>
            <a:r>
              <a:rPr lang="en-US" dirty="0" smtClean="0"/>
              <a:t>Uncontrolled hypertension</a:t>
            </a:r>
          </a:p>
          <a:p>
            <a:pPr>
              <a:defRPr/>
            </a:pPr>
            <a:r>
              <a:rPr lang="en-US" dirty="0" smtClean="0"/>
              <a:t>Myocardial ischemia</a:t>
            </a:r>
            <a:br>
              <a:rPr lang="en-US" dirty="0" smtClean="0"/>
            </a:br>
            <a:r>
              <a:rPr lang="en-US" dirty="0" smtClean="0"/>
              <a:t>Diabetes mellitus</a:t>
            </a:r>
          </a:p>
          <a:p>
            <a:pPr>
              <a:defRPr/>
            </a:pPr>
            <a:r>
              <a:rPr lang="en-US" dirty="0" smtClean="0"/>
              <a:t>Comorbidities: Obesity, renal failure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Echo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Specifically documented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If not then, look for </a:t>
            </a:r>
          </a:p>
          <a:p>
            <a:pPr lvl="1">
              <a:defRPr/>
            </a:pPr>
            <a:r>
              <a:rPr lang="en-US" sz="3000" dirty="0" smtClean="0"/>
              <a:t>LVH –absence does not rule out!</a:t>
            </a:r>
          </a:p>
          <a:p>
            <a:pPr lvl="1">
              <a:defRPr/>
            </a:pPr>
            <a:r>
              <a:rPr lang="en-US" sz="3000" dirty="0" smtClean="0"/>
              <a:t>LA enlargement</a:t>
            </a:r>
          </a:p>
          <a:p>
            <a:pPr lvl="1">
              <a:defRPr/>
            </a:pPr>
            <a:r>
              <a:rPr lang="en-US" sz="3000" dirty="0" smtClean="0"/>
              <a:t>RV enlargement</a:t>
            </a:r>
          </a:p>
          <a:p>
            <a:pPr lvl="1">
              <a:defRPr/>
            </a:pPr>
            <a:r>
              <a:rPr lang="en-US" sz="3000" dirty="0" smtClean="0"/>
              <a:t>Pulmonary hypertension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Perioperative worsening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Deterioration in diastolic dysfunction </a:t>
            </a:r>
          </a:p>
          <a:p>
            <a:pPr>
              <a:defRPr/>
            </a:pPr>
            <a:r>
              <a:rPr lang="en-US" dirty="0" smtClean="0"/>
              <a:t>Myocardial ischemia</a:t>
            </a:r>
          </a:p>
          <a:p>
            <a:pPr lvl="1">
              <a:defRPr/>
            </a:pPr>
            <a:r>
              <a:rPr lang="en-US" dirty="0" smtClean="0"/>
              <a:t>Directly affects relaxation</a:t>
            </a:r>
          </a:p>
          <a:p>
            <a:pPr lvl="1">
              <a:defRPr/>
            </a:pPr>
            <a:r>
              <a:rPr lang="en-US" dirty="0" smtClean="0"/>
              <a:t>Induces rhythm disturbances</a:t>
            </a:r>
          </a:p>
          <a:p>
            <a:pPr>
              <a:defRPr/>
            </a:pPr>
            <a:r>
              <a:rPr lang="en-US" dirty="0" err="1" smtClean="0"/>
              <a:t>Hypovolemia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Tachycardia</a:t>
            </a:r>
          </a:p>
          <a:p>
            <a:pPr>
              <a:defRPr/>
            </a:pPr>
            <a:r>
              <a:rPr lang="en-US" dirty="0" smtClean="0"/>
              <a:t>Rhythms other than sinus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Perioperative worsening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Shivering</a:t>
            </a:r>
          </a:p>
          <a:p>
            <a:pPr>
              <a:defRPr/>
            </a:pPr>
            <a:r>
              <a:rPr lang="en-US" dirty="0" smtClean="0"/>
              <a:t>Anemia</a:t>
            </a:r>
          </a:p>
          <a:p>
            <a:pPr>
              <a:defRPr/>
            </a:pPr>
            <a:r>
              <a:rPr lang="en-US" dirty="0" smtClean="0"/>
              <a:t>Hypoxia </a:t>
            </a:r>
          </a:p>
          <a:p>
            <a:pPr>
              <a:defRPr/>
            </a:pPr>
            <a:r>
              <a:rPr lang="en-US" dirty="0" smtClean="0"/>
              <a:t>Electrolyte imbalances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Perioperative worsening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Post-op sympathetic stimulation</a:t>
            </a:r>
          </a:p>
          <a:p>
            <a:pPr>
              <a:defRPr/>
            </a:pPr>
            <a:r>
              <a:rPr lang="en-US" dirty="0" smtClean="0"/>
              <a:t>Post-op hypertensive crisis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Periop</a:t>
            </a:r>
            <a:r>
              <a:rPr lang="en-US" dirty="0" smtClean="0"/>
              <a:t>-risks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Delayed weaning from mechanical ventilation</a:t>
            </a:r>
          </a:p>
          <a:p>
            <a:pPr>
              <a:defRPr/>
            </a:pPr>
            <a:r>
              <a:rPr lang="en-US" dirty="0" smtClean="0"/>
              <a:t>Difficulty weaning from CPB </a:t>
            </a:r>
          </a:p>
          <a:p>
            <a:pPr>
              <a:defRPr/>
            </a:pPr>
            <a:r>
              <a:rPr lang="en-US" dirty="0" smtClean="0"/>
              <a:t>More use of vasoactive agents</a:t>
            </a:r>
          </a:p>
          <a:p>
            <a:pPr>
              <a:defRPr/>
            </a:pPr>
            <a:r>
              <a:rPr lang="en-US" dirty="0" smtClean="0"/>
              <a:t>Prolonged ICU stay &amp; mortality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Diastology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When does diastole begin ?</a:t>
            </a:r>
          </a:p>
          <a:p>
            <a:pPr>
              <a:defRPr/>
            </a:pPr>
            <a:r>
              <a:rPr lang="en-US" dirty="0" smtClean="0"/>
              <a:t>Anatomical -when aortic valve closes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Molecular level- dissociation of the actin- myosin cross-bridges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The heart begins the relaxation process in systole 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Conducting the anesthetic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Pre-operative evaluation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Functional status &amp; exercise tolerance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Optimizing the perioperative drugs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Perioperative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Diuretics</a:t>
            </a:r>
          </a:p>
          <a:p>
            <a:pPr>
              <a:defRPr/>
            </a:pPr>
            <a:r>
              <a:rPr lang="en-US" dirty="0" smtClean="0"/>
              <a:t>Beta blockers, calcium channel blockers</a:t>
            </a:r>
          </a:p>
          <a:p>
            <a:pPr>
              <a:defRPr/>
            </a:pPr>
            <a:r>
              <a:rPr lang="en-US" dirty="0" smtClean="0"/>
              <a:t>ACEI &amp; ARBs</a:t>
            </a:r>
          </a:p>
          <a:p>
            <a:pPr>
              <a:defRPr/>
            </a:pPr>
            <a:r>
              <a:rPr lang="en-US" dirty="0" smtClean="0"/>
              <a:t>Statins</a:t>
            </a:r>
          </a:p>
          <a:p>
            <a:pPr>
              <a:defRPr/>
            </a:pPr>
            <a:r>
              <a:rPr lang="en-US" dirty="0" err="1" smtClean="0"/>
              <a:t>Antiplatlets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Monitoring - Major surgeries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Standard monitoring tools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Invasive arterial pressures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Monitoring volume status is important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Central venous pressures or Pulmonary artery catheter or TEE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CFF91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3200400" y="4648200"/>
            <a:ext cx="609600" cy="1219200"/>
          </a:xfrm>
          <a:prstGeom prst="ellipse">
            <a:avLst/>
          </a:prstGeom>
          <a:noFill/>
          <a:ln w="38100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xmlns="" val="1"/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4648200" y="2362200"/>
            <a:ext cx="457200" cy="2286000"/>
          </a:xfrm>
          <a:prstGeom prst="straightConnector1">
            <a:avLst/>
          </a:prstGeom>
          <a:solidFill>
            <a:srgbClr val="FCFF91"/>
          </a:solidFill>
          <a:ln w="50800" cap="flat" cmpd="sng" algn="ctr">
            <a:solidFill>
              <a:srgbClr val="663300"/>
            </a:solidFill>
            <a:prstDash val="solid"/>
            <a:round/>
            <a:headEnd type="none" w="med" len="med"/>
            <a:tailEnd type="arrow"/>
          </a:ln>
          <a:effectLst>
            <a:outerShdw blurRad="63500" dist="107763" dir="2700000" algn="ctr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 xmlns="" val="1"/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GA or Regional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 definite recommendation either way</a:t>
            </a:r>
          </a:p>
          <a:p>
            <a:pPr>
              <a:defRPr/>
            </a:pPr>
            <a:r>
              <a:rPr lang="en-US" dirty="0" smtClean="0"/>
              <a:t>Epidural vs. spinal ?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Epidural wins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anesthesia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IV induction &amp; maintained with volatile agents  and opioids</a:t>
            </a:r>
          </a:p>
          <a:p>
            <a:pPr>
              <a:defRPr/>
            </a:pPr>
            <a:r>
              <a:rPr lang="en-US" dirty="0" smtClean="0"/>
              <a:t>Greater hemodynamic instability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anesthesia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Good induction practices</a:t>
            </a:r>
          </a:p>
          <a:p>
            <a:pPr>
              <a:defRPr/>
            </a:pPr>
            <a:r>
              <a:rPr lang="en-US" dirty="0" smtClean="0"/>
              <a:t>Consideration for  age</a:t>
            </a:r>
          </a:p>
          <a:p>
            <a:pPr>
              <a:defRPr/>
            </a:pPr>
            <a:r>
              <a:rPr lang="en-US" dirty="0" smtClean="0"/>
              <a:t>Titrate to effect</a:t>
            </a:r>
          </a:p>
          <a:p>
            <a:pPr>
              <a:defRPr/>
            </a:pPr>
            <a:r>
              <a:rPr lang="en-US" dirty="0" smtClean="0"/>
              <a:t>Smooth take over from spontaneous-bag mask</a:t>
            </a:r>
          </a:p>
          <a:p>
            <a:pPr>
              <a:defRPr/>
            </a:pPr>
            <a:r>
              <a:rPr lang="en-US" dirty="0" err="1" smtClean="0"/>
              <a:t>Hpoxia</a:t>
            </a:r>
            <a:r>
              <a:rPr lang="en-US" dirty="0" smtClean="0"/>
              <a:t>, </a:t>
            </a:r>
            <a:r>
              <a:rPr lang="en-US" dirty="0" err="1" smtClean="0"/>
              <a:t>hypercarbia</a:t>
            </a:r>
            <a:r>
              <a:rPr lang="en-US" dirty="0" smtClean="0"/>
              <a:t> worsens PHT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GA-control of BP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Systolic BP within 20 % of baseline</a:t>
            </a:r>
          </a:p>
          <a:p>
            <a:pPr>
              <a:defRPr/>
            </a:pPr>
            <a:r>
              <a:rPr lang="en-US" dirty="0" smtClean="0"/>
              <a:t>Maintain diastolic BP </a:t>
            </a:r>
          </a:p>
          <a:p>
            <a:pPr>
              <a:defRPr/>
            </a:pPr>
            <a:r>
              <a:rPr lang="en-US" dirty="0" smtClean="0"/>
              <a:t>Keep pulse pressure &lt; DBP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Control of BP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Rule of the 70s</a:t>
            </a:r>
          </a:p>
          <a:p>
            <a:pPr>
              <a:defRPr/>
            </a:pPr>
            <a:r>
              <a:rPr lang="en-US" dirty="0" smtClean="0"/>
              <a:t>Age &gt;70 years</a:t>
            </a:r>
          </a:p>
          <a:p>
            <a:pPr>
              <a:defRPr/>
            </a:pPr>
            <a:r>
              <a:rPr lang="en-US" dirty="0" smtClean="0"/>
              <a:t>Pulse rate  around 70s</a:t>
            </a:r>
          </a:p>
          <a:p>
            <a:pPr>
              <a:defRPr/>
            </a:pPr>
            <a:r>
              <a:rPr lang="en-US" dirty="0" smtClean="0"/>
              <a:t>DBP &gt;70</a:t>
            </a:r>
          </a:p>
          <a:p>
            <a:pPr>
              <a:defRPr/>
            </a:pPr>
            <a:r>
              <a:rPr lang="en-US" dirty="0" smtClean="0"/>
              <a:t>Pulse pressure &lt; 70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Drug combination for hemodynamics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Low dose nitroglycerin and titrated phenylephrine</a:t>
            </a:r>
          </a:p>
          <a:p>
            <a:pPr>
              <a:defRPr/>
            </a:pPr>
            <a:r>
              <a:rPr lang="en-US" dirty="0" smtClean="0"/>
              <a:t>Either agent alone can worsen the hemodynamics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Relaxation-requires energy</a:t>
            </a:r>
            <a:endParaRPr lang="en-US" dirty="0"/>
          </a:p>
        </p:txBody>
      </p:sp>
      <p:pic>
        <p:nvPicPr>
          <p:cNvPr id="717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1295400"/>
            <a:ext cx="8305800" cy="5334000"/>
          </a:xfrm>
          <a:noFill/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CFF91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xmlns:mc="http://schemas.openxmlformats.org/markup-compatibility/2006" val="000000" mc:Ignorable=""/>
                </a:solidFill>
                <a:prstDash val="solid"/>
                <a:miter lim="800000"/>
                <a:headEnd/>
                <a:tailEnd/>
              </a14:hiddenLine>
            </a:ext>
            <a:ext uri="{53640926-AAD7-44D8-BBD7-CCE9431645EC}">
              <a14:shadowObscured xmlns:a14="http://schemas.microsoft.com/office/drawing/2010/main" xmlns="" val="1"/>
            </a:ext>
          </a:extLst>
        </p:spPr>
      </p:pic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5635625" y="6200775"/>
            <a:ext cx="3103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/>
              <a:t>BJA 98 (6): 707–21 (2007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Nitroglycerine + Titrated phenylephrine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Preserves vascular distensibility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Avoids reduction in preload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Maintains coronary perfusion pressure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Maintains stroke volume with minimal cardiac work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Management of hypertensive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Sound anesthetic practices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Plan for post-op analgesia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Prevention of shivering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Intravenous calcium channel blocker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IV nitroglycerin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Post-op diastolic heart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Reduce preload</a:t>
            </a:r>
          </a:p>
          <a:p>
            <a:pPr>
              <a:defRPr/>
            </a:pPr>
            <a:r>
              <a:rPr lang="en-US" dirty="0" smtClean="0"/>
              <a:t>Diuretics</a:t>
            </a:r>
          </a:p>
          <a:p>
            <a:pPr>
              <a:defRPr/>
            </a:pPr>
            <a:r>
              <a:rPr lang="en-US" dirty="0" smtClean="0"/>
              <a:t>Use of nitrates</a:t>
            </a:r>
          </a:p>
          <a:p>
            <a:pPr>
              <a:defRPr/>
            </a:pPr>
            <a:r>
              <a:rPr lang="en-US" dirty="0" smtClean="0"/>
              <a:t>CPAP</a:t>
            </a:r>
          </a:p>
          <a:p>
            <a:pPr>
              <a:defRPr/>
            </a:pPr>
            <a:r>
              <a:rPr lang="en-US" dirty="0" smtClean="0"/>
              <a:t>Use of adrenaline, dobutamine, dopamine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Specific drugs for diastole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4114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Milrinone</a:t>
            </a:r>
          </a:p>
          <a:p>
            <a:pPr>
              <a:defRPr/>
            </a:pPr>
            <a:r>
              <a:rPr lang="en-US" dirty="0" err="1" smtClean="0"/>
              <a:t>Phosphodiesterase</a:t>
            </a:r>
            <a:r>
              <a:rPr lang="en-US" dirty="0" smtClean="0"/>
              <a:t> III inhibitor</a:t>
            </a:r>
          </a:p>
          <a:p>
            <a:pPr>
              <a:defRPr/>
            </a:pPr>
            <a:r>
              <a:rPr lang="en-US" dirty="0" smtClean="0"/>
              <a:t>Inotropic, </a:t>
            </a:r>
            <a:r>
              <a:rPr lang="en-US" dirty="0" err="1" smtClean="0"/>
              <a:t>vasodilatory</a:t>
            </a:r>
            <a:r>
              <a:rPr lang="en-US" dirty="0" smtClean="0"/>
              <a:t> with minimal </a:t>
            </a:r>
            <a:r>
              <a:rPr lang="en-US" dirty="0" err="1" smtClean="0"/>
              <a:t>chronotropy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Increases calcium ion uptake to SR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Milrinone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209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Lusitropic effect more evident in heart failure</a:t>
            </a:r>
          </a:p>
          <a:p>
            <a:pPr>
              <a:defRPr/>
            </a:pPr>
            <a:r>
              <a:rPr lang="en-US" dirty="0" smtClean="0"/>
              <a:t>Bolus dose of 50µgm/Kg over 60 minutes</a:t>
            </a:r>
          </a:p>
          <a:p>
            <a:pPr>
              <a:defRPr/>
            </a:pPr>
            <a:r>
              <a:rPr lang="en-US" dirty="0" smtClean="0"/>
              <a:t>Infusion of 0.5 to 0.75µgm/Kg/min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Specific drugs for diastole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Levosimendan</a:t>
            </a:r>
          </a:p>
          <a:p>
            <a:pPr>
              <a:defRPr/>
            </a:pPr>
            <a:r>
              <a:rPr lang="en-US" dirty="0" smtClean="0"/>
              <a:t>Sensitizes the contractile elements to calcium</a:t>
            </a:r>
          </a:p>
          <a:p>
            <a:pPr>
              <a:defRPr/>
            </a:pPr>
            <a:r>
              <a:rPr lang="en-US" dirty="0" smtClean="0"/>
              <a:t>Has a vasodilator effect</a:t>
            </a:r>
          </a:p>
          <a:p>
            <a:pPr>
              <a:defRPr/>
            </a:pPr>
            <a:r>
              <a:rPr lang="en-US" dirty="0" smtClean="0"/>
              <a:t>Improves both systolic and diastolic function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Diastolic dysfunction definition</a:t>
            </a:r>
            <a:endParaRPr lang="en-GB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GB" dirty="0" smtClean="0"/>
              <a:t>Inability of the ventricles to fill at low pressure</a:t>
            </a:r>
          </a:p>
          <a:p>
            <a:pPr marL="0" indent="0">
              <a:buFontTx/>
              <a:buNone/>
              <a:defRPr/>
            </a:pPr>
            <a:r>
              <a:rPr lang="en-GB" dirty="0" smtClean="0"/>
              <a:t>The end-diastolic pressure is 16-26 mm Hg</a:t>
            </a:r>
          </a:p>
          <a:p>
            <a:pPr marL="0" indent="0">
              <a:buFontTx/>
              <a:buNone/>
              <a:defRPr/>
            </a:pPr>
            <a:r>
              <a:rPr lang="en-GB" dirty="0"/>
              <a:t> </a:t>
            </a:r>
            <a:r>
              <a:rPr lang="en-GB" dirty="0" smtClean="0"/>
              <a:t>(normal EDP is  &lt; 12 mm Hg)</a:t>
            </a:r>
          </a:p>
          <a:p>
            <a:pPr marL="0" indent="0">
              <a:buFontTx/>
              <a:buNone/>
              <a:defRPr/>
            </a:pPr>
            <a:r>
              <a:rPr lang="en-GB" dirty="0"/>
              <a:t> </a:t>
            </a:r>
            <a:r>
              <a:rPr lang="en-GB" dirty="0" smtClean="0"/>
              <a:t>The atrial pressures that are needed to complete filling are even higher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Pathophysiology- two 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Increased filling pressures are due to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Abnormality of relaxation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Decreased compliance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Physiology: The stages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Isovolumic relaxation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Rapid filling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Diastasis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Atrial contraction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</p:txBody>
      </p:sp>
      <p:sp>
        <p:nvSpPr>
          <p:cNvPr id="10244" name="AutoShape 5" descr="mk:@MSITStore:C:\Documents%20and%20Settings\Toshiba\Desktop\Books\Kaplan%20Essentials%20of%20Cardiac%20Anesthesia,%201st%20ed..chm::/HTML/f4-u1.0-B978-1-4160-3786-6..10003-8..gr2.jpg"/>
          <p:cNvSpPr>
            <a:spLocks noChangeAspect="1" noChangeArrowheads="1"/>
          </p:cNvSpPr>
          <p:nvPr/>
        </p:nvSpPr>
        <p:spPr bwMode="auto">
          <a:xfrm>
            <a:off x="190500" y="-2933700"/>
            <a:ext cx="57150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AutoShape 7" descr="mk:@MSITStore:C:\Documents%20and%20Settings\Toshiba\Desktop\Books\Kaplan%20Essentials%20of%20Cardiac%20Anesthesia,%201st%20ed..chm::/HTML/f4-u1.0-B978-1-4160-3786-6..10003-8..gr2.jpg"/>
          <p:cNvSpPr>
            <a:spLocks noChangeAspect="1" noChangeArrowheads="1"/>
          </p:cNvSpPr>
          <p:nvPr/>
        </p:nvSpPr>
        <p:spPr bwMode="auto">
          <a:xfrm>
            <a:off x="342900" y="-2781300"/>
            <a:ext cx="57150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AutoShape 9" descr="mk:@MSITStore:C:\Documents%20and%20Settings\Toshiba\Desktop\Books\Kaplan%20Essentials%20of%20Cardiac%20Anesthesia,%201st%20ed..chm::/HTML/f4-u1.0-B978-1-4160-3786-6..10003-8..gr2.jpg"/>
          <p:cNvSpPr>
            <a:spLocks noChangeAspect="1" noChangeArrowheads="1"/>
          </p:cNvSpPr>
          <p:nvPr/>
        </p:nvSpPr>
        <p:spPr bwMode="auto">
          <a:xfrm>
            <a:off x="495300" y="-2628900"/>
            <a:ext cx="57150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1">
      <a:dk1>
        <a:srgbClr val="FFFF00"/>
      </a:dk1>
      <a:lt1>
        <a:srgbClr val="FFFFFF"/>
      </a:lt1>
      <a:dk2>
        <a:srgbClr val="000000"/>
      </a:dk2>
      <a:lt2>
        <a:srgbClr val="FFFF00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FFFF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CFF9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63500" dist="107763" dir="2700000" algn="ctr" rotWithShape="0">
            <a:srgbClr val="808080"/>
          </a:outerShdw>
        </a:effectLst>
        <a:extLst>
          <a:ext uri="{53640926-AAD7-44D8-BBD7-CCE9431645EC}">
            <a14:shadowObscured xmlns:a14="http://schemas.microsoft.com/office/drawing/2010/main" xmlns="" val="1"/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CFF9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63500" dist="107763" dir="2700000" algn="ctr" rotWithShape="0">
            <a:srgbClr val="808080"/>
          </a:outerShdw>
        </a:effectLst>
        <a:extLst>
          <a:ext uri="{53640926-AAD7-44D8-BBD7-CCE9431645EC}">
            <a14:shadowObscured xmlns:a14="http://schemas.microsoft.com/office/drawing/2010/main" xmlns="" val="1"/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808080"/>
        </a:dk1>
        <a:lt1>
          <a:srgbClr val="FFFFFF"/>
        </a:lt1>
        <a:dk2>
          <a:srgbClr val="800000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C0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FFFF00"/>
        </a:dk1>
        <a:lt1>
          <a:srgbClr val="FFFFFF"/>
        </a:lt1>
        <a:dk2>
          <a:srgbClr val="800000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C0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FFFF00"/>
        </a:dk1>
        <a:lt1>
          <a:srgbClr val="FFFFFF"/>
        </a:lt1>
        <a:dk2>
          <a:srgbClr val="800000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C0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FFFF00"/>
        </a:dk1>
        <a:lt1>
          <a:srgbClr val="FFFFFF"/>
        </a:lt1>
        <a:dk2>
          <a:srgbClr val="000000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2009-10-31T00:49:00Z</outs:dateTime>
      <outs:isPinned>true</outs:isPinned>
    </outs:relatedDate>
    <outs:relatedDate>
      <outs:type>2</outs:type>
      <outs:displayName>Created</outs:displayName>
      <outs:dateTime/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/>
      <outs:source>0</outs:source>
      <outs:isPinned>true</outs:isPinned>
    </outs:relatedPeopleItem>
    <outs:relatedPeopleItem>
      <outs:category>Last modified by</outs:category>
      <outs:people>
        <outs:relatedPerson>
          <outs:displayName>Toshiba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8D29567A-D4AA-43D7-9B83-28D69CBFB196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933</Words>
  <Application>Microsoft Office PowerPoint</Application>
  <PresentationFormat>On-screen Show (4:3)</PresentationFormat>
  <Paragraphs>306</Paragraphs>
  <Slides>66</Slides>
  <Notes>54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Default Design</vt:lpstr>
      <vt:lpstr>Slide 1</vt:lpstr>
      <vt:lpstr>Dysfunction: systolic vs. diastolic</vt:lpstr>
      <vt:lpstr>Diastolic damages</vt:lpstr>
      <vt:lpstr>Diastolic heart failure</vt:lpstr>
      <vt:lpstr>Diastology</vt:lpstr>
      <vt:lpstr>Relaxation-requires energy</vt:lpstr>
      <vt:lpstr>Diastolic dysfunction definition</vt:lpstr>
      <vt:lpstr>Pathophysiology- two key terms</vt:lpstr>
      <vt:lpstr>Physiology: The stages</vt:lpstr>
      <vt:lpstr>Physiology</vt:lpstr>
      <vt:lpstr>Isovolumetric relaxation</vt:lpstr>
      <vt:lpstr>Isovolumetric contraction</vt:lpstr>
      <vt:lpstr>Physiology</vt:lpstr>
      <vt:lpstr>Rapid filling phase</vt:lpstr>
      <vt:lpstr>Diastasis</vt:lpstr>
      <vt:lpstr>Atrial “kick”</vt:lpstr>
      <vt:lpstr>Active diastolic dysfunction</vt:lpstr>
      <vt:lpstr>Passive diastolic dysfunction</vt:lpstr>
      <vt:lpstr>Physiology</vt:lpstr>
      <vt:lpstr>Slide 20</vt:lpstr>
      <vt:lpstr>Physiology</vt:lpstr>
      <vt:lpstr>Impaired relaxation</vt:lpstr>
      <vt:lpstr>Slide 23</vt:lpstr>
      <vt:lpstr>Slide 24</vt:lpstr>
      <vt:lpstr>Slide 25</vt:lpstr>
      <vt:lpstr>Diagnosis of diastolic dysfunction</vt:lpstr>
      <vt:lpstr>Transmitral Pulse Wave Doppler</vt:lpstr>
      <vt:lpstr>Transmitral Pulse Wave Doppler</vt:lpstr>
      <vt:lpstr>Stage I of diastolic dysfunction</vt:lpstr>
      <vt:lpstr>Stage II diastolic dysfunction</vt:lpstr>
      <vt:lpstr>Stage III of diastolic dysfunction</vt:lpstr>
      <vt:lpstr>Improvement to a worse grade</vt:lpstr>
      <vt:lpstr>Improvement to a milder grade</vt:lpstr>
      <vt:lpstr>Stage IV diastolic dysfunction</vt:lpstr>
      <vt:lpstr>Pulmonary venous Doppler</vt:lpstr>
      <vt:lpstr>Pulmonary venous Doppler</vt:lpstr>
      <vt:lpstr>Pulomnary venous Doppler</vt:lpstr>
      <vt:lpstr>Other echocardiographic tools</vt:lpstr>
      <vt:lpstr>Diastolic dysfunction vs. failure</vt:lpstr>
      <vt:lpstr>Slide 40</vt:lpstr>
      <vt:lpstr>Slide 41</vt:lpstr>
      <vt:lpstr>Diastolic heart failure</vt:lpstr>
      <vt:lpstr>Most likely diastolic heart failure</vt:lpstr>
      <vt:lpstr>When to suspect diastolic dysfunction</vt:lpstr>
      <vt:lpstr>Echo</vt:lpstr>
      <vt:lpstr>Perioperative worsening</vt:lpstr>
      <vt:lpstr>Perioperative worsening</vt:lpstr>
      <vt:lpstr>Perioperative worsening</vt:lpstr>
      <vt:lpstr>Periop-risks</vt:lpstr>
      <vt:lpstr>Conducting the anesthetic</vt:lpstr>
      <vt:lpstr>Perioperative drugs</vt:lpstr>
      <vt:lpstr>Monitoring - Major surgeries</vt:lpstr>
      <vt:lpstr>Slide 53</vt:lpstr>
      <vt:lpstr>GA or Regional</vt:lpstr>
      <vt:lpstr>General anesthesia</vt:lpstr>
      <vt:lpstr>General anesthesia</vt:lpstr>
      <vt:lpstr>GA-control of BP</vt:lpstr>
      <vt:lpstr>Control of BP</vt:lpstr>
      <vt:lpstr>Drug combination for hemodynamics</vt:lpstr>
      <vt:lpstr>Nitroglycerine + Titrated phenylephrine</vt:lpstr>
      <vt:lpstr>Management of hypertensive crisis</vt:lpstr>
      <vt:lpstr>Post-op diastolic heart failure</vt:lpstr>
      <vt:lpstr>Specific drugs for diastole</vt:lpstr>
      <vt:lpstr>Milrinone</vt:lpstr>
      <vt:lpstr>Specific drugs for diastole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2010-07-24T01:56:58Z</dcterms:created>
  <dcterms:modified xsi:type="dcterms:W3CDTF">2010-07-24T03:33:23Z</dcterms:modified>
</cp:coreProperties>
</file>