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8"/>
  </p:notesMasterIdLst>
  <p:sldIdLst>
    <p:sldId id="256" r:id="rId2"/>
    <p:sldId id="257" r:id="rId3"/>
    <p:sldId id="259" r:id="rId4"/>
    <p:sldId id="261" r:id="rId5"/>
    <p:sldId id="285" r:id="rId6"/>
    <p:sldId id="263" r:id="rId7"/>
    <p:sldId id="264" r:id="rId8"/>
    <p:sldId id="258" r:id="rId9"/>
    <p:sldId id="274" r:id="rId10"/>
    <p:sldId id="275" r:id="rId11"/>
    <p:sldId id="28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6" r:id="rId21"/>
    <p:sldId id="297" r:id="rId22"/>
    <p:sldId id="298" r:id="rId23"/>
    <p:sldId id="299" r:id="rId24"/>
    <p:sldId id="300" r:id="rId25"/>
    <p:sldId id="301" r:id="rId26"/>
    <p:sldId id="291" r:id="rId27"/>
    <p:sldId id="287" r:id="rId28"/>
    <p:sldId id="293" r:id="rId29"/>
    <p:sldId id="294" r:id="rId30"/>
    <p:sldId id="286" r:id="rId31"/>
    <p:sldId id="288" r:id="rId32"/>
    <p:sldId id="295" r:id="rId33"/>
    <p:sldId id="265" r:id="rId34"/>
    <p:sldId id="290" r:id="rId35"/>
    <p:sldId id="302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7" autoAdjust="0"/>
  </p:normalViewPr>
  <p:slideViewPr>
    <p:cSldViewPr>
      <p:cViewPr varScale="1">
        <p:scale>
          <a:sx n="72" d="100"/>
          <a:sy n="72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7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E174C-5CEB-4A05-873A-2738D57C7140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09D7-7C21-4CF2-8C2D-7EEAFEB1E0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09D7-7C21-4CF2-8C2D-7EEAFEB1E0B7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6AB3C-E0B3-4090-A8FB-2699B4409F33}" type="datetimeFigureOut">
              <a:rPr lang="en-US" smtClean="0"/>
              <a:pPr/>
              <a:t>7/23/2010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E8A9-BEC1-4D22-A98B-720386B5B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Laryngeal Spasm and Negative Pressure Pulmonary Edema	</a:t>
            </a:r>
            <a:endParaRPr lang="en-IN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Dr.N.C.Elango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900" dirty="0" smtClean="0">
                <a:solidFill>
                  <a:srgbClr val="C00000"/>
                </a:solidFill>
              </a:rPr>
              <a:t>M.D.,D.A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Professor of </a:t>
            </a:r>
            <a:r>
              <a:rPr lang="en-US" dirty="0" err="1" smtClean="0">
                <a:solidFill>
                  <a:srgbClr val="C00000"/>
                </a:solidFill>
              </a:rPr>
              <a:t>Anaesthesiology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Vinayaka</a:t>
            </a:r>
            <a:r>
              <a:rPr lang="en-US" dirty="0" smtClean="0">
                <a:solidFill>
                  <a:srgbClr val="C00000"/>
                </a:solidFill>
              </a:rPr>
              <a:t> Missions University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Salem 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Negative Pressure Pulmonary Edema</a:t>
            </a:r>
            <a:br>
              <a:rPr lang="en-US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en-US" sz="2300" dirty="0" smtClean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err="1" smtClean="0"/>
              <a:t>Inspiratory</a:t>
            </a:r>
            <a:r>
              <a:rPr lang="en-US" sz="2400" dirty="0" smtClean="0"/>
              <a:t> efforts against a closed glottis (modified Mueller maneuver) may result in pleural pressures </a:t>
            </a:r>
            <a:r>
              <a:rPr lang="en-US" sz="2400" dirty="0" smtClean="0"/>
              <a:t>(&gt; - </a:t>
            </a:r>
            <a:r>
              <a:rPr lang="en-US" sz="2400" dirty="0" smtClean="0"/>
              <a:t>100 cm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 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/>
              <a:t>Hypoxic </a:t>
            </a:r>
            <a:r>
              <a:rPr lang="en-US" sz="2400" dirty="0" smtClean="0"/>
              <a:t>pulmonary </a:t>
            </a:r>
            <a:r>
              <a:rPr lang="en-US" sz="2400" dirty="0" smtClean="0"/>
              <a:t>vasoconstriction</a:t>
            </a:r>
            <a:endParaRPr lang="en-US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/>
              <a:t>These </a:t>
            </a:r>
            <a:r>
              <a:rPr lang="en-US" sz="2400" dirty="0" smtClean="0"/>
              <a:t>changes result in: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Increased </a:t>
            </a:r>
            <a:r>
              <a:rPr lang="en-US" sz="2400" dirty="0" err="1" smtClean="0"/>
              <a:t>transmural</a:t>
            </a:r>
            <a:r>
              <a:rPr lang="en-US" sz="2400" dirty="0" smtClean="0"/>
              <a:t> pressure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Fluid filtration into the lung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Development of pulmonary edema and capillary failure.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NPPE</a:t>
            </a:r>
            <a:endParaRPr lang="en-IN" dirty="0"/>
          </a:p>
        </p:txBody>
      </p:sp>
      <p:pic>
        <p:nvPicPr>
          <p:cNvPr id="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796"/>
          <a:stretch>
            <a:fillRect/>
          </a:stretch>
        </p:blipFill>
        <p:spPr>
          <a:xfrm>
            <a:off x="2214546" y="1571612"/>
            <a:ext cx="4572032" cy="4214842"/>
          </a:xfrm>
          <a:noFill/>
          <a:ln w="38100" cap="flat" algn="ctr"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Mechanism of Negative Pressure Pulmonary Edema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IN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115050" y="2190750"/>
            <a:ext cx="1676400" cy="871538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The patient continues trying to inhale against the obstruction</a:t>
            </a:r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5943600" y="20907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105400" y="1066800"/>
            <a:ext cx="1676400" cy="838200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Century Gothic" pitchFamily="34" charset="0"/>
              </a:rPr>
              <a:t>An upper airway obstruction occurs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953000" y="11001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6772275" y="3290888"/>
            <a:ext cx="1676400" cy="871537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A high degree of negative intra-thoracic pressure develops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553200" y="31575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334125" y="4376738"/>
            <a:ext cx="1676400" cy="871537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Venous return to the heart increases</a:t>
            </a: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6186488" y="4310063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4795838" y="5519738"/>
            <a:ext cx="1676400" cy="871537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Cardiac output decreases</a:t>
            </a: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4648200" y="54435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2776538" y="5519738"/>
            <a:ext cx="1676400" cy="871537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Pressure in the pulmonary capillary bed increases</a:t>
            </a:r>
          </a:p>
        </p:txBody>
      </p:sp>
      <p:sp>
        <p:nvSpPr>
          <p:cNvPr id="17" name="Oval 30"/>
          <p:cNvSpPr>
            <a:spLocks noChangeArrowheads="1"/>
          </p:cNvSpPr>
          <p:nvPr/>
        </p:nvSpPr>
        <p:spPr bwMode="auto">
          <a:xfrm>
            <a:off x="2667000" y="54435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1371600" y="4338638"/>
            <a:ext cx="1676400" cy="871537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A disruption in the alveolar membrane junction occurs</a:t>
            </a:r>
          </a:p>
        </p:txBody>
      </p:sp>
      <p:sp>
        <p:nvSpPr>
          <p:cNvPr id="19" name="Oval 31"/>
          <p:cNvSpPr>
            <a:spLocks noChangeArrowheads="1"/>
          </p:cNvSpPr>
          <p:nvPr/>
        </p:nvSpPr>
        <p:spPr bwMode="auto">
          <a:xfrm>
            <a:off x="1143000" y="42243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833438" y="3257550"/>
            <a:ext cx="1676400" cy="871538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Fluid from the interstitial space floods into the alveoli</a:t>
            </a:r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685800" y="3124200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1638300" y="2200275"/>
            <a:ext cx="1676400" cy="871538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 algn="ctr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Airway obstruction is relieved</a:t>
            </a: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1476375" y="2090738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9</a:t>
            </a: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2590800" y="1066800"/>
            <a:ext cx="1676400" cy="871538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4925">
            <a:solidFill>
              <a:srgbClr val="9933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Pulmonary edema remains</a:t>
            </a:r>
          </a:p>
        </p:txBody>
      </p:sp>
      <p:sp>
        <p:nvSpPr>
          <p:cNvPr id="25" name="Oval 34"/>
          <p:cNvSpPr>
            <a:spLocks noChangeArrowheads="1"/>
          </p:cNvSpPr>
          <p:nvPr/>
        </p:nvSpPr>
        <p:spPr bwMode="auto">
          <a:xfrm>
            <a:off x="2438400" y="990600"/>
            <a:ext cx="381000" cy="381000"/>
          </a:xfrm>
          <a:prstGeom prst="ellipse">
            <a:avLst/>
          </a:prstGeom>
          <a:solidFill>
            <a:srgbClr val="808000"/>
          </a:solidFill>
          <a:ln w="254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10</a:t>
            </a:r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167519">
            <a:off x="3619500" y="2705100"/>
            <a:ext cx="1981200" cy="16002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808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Laryngospasm</a:t>
            </a: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dirty="0" smtClean="0"/>
              <a:t>Defined as an occlusion of the glottis secondary to contraction of laryngeal constrictors.</a:t>
            </a:r>
          </a:p>
          <a:p>
            <a:pPr>
              <a:buClr>
                <a:schemeClr val="tx1"/>
              </a:buClr>
              <a:defRPr/>
            </a:pPr>
            <a:r>
              <a:rPr lang="en-US" dirty="0" smtClean="0"/>
              <a:t>Defensive system of the upper airway and lungs mediated by the </a:t>
            </a:r>
            <a:r>
              <a:rPr lang="en-US" dirty="0" err="1" smtClean="0"/>
              <a:t>vagus</a:t>
            </a:r>
            <a:r>
              <a:rPr lang="en-US" dirty="0" smtClean="0"/>
              <a:t> nerve.</a:t>
            </a:r>
          </a:p>
          <a:p>
            <a:pPr>
              <a:buClr>
                <a:schemeClr val="tx1"/>
              </a:buClr>
              <a:defRPr/>
            </a:pPr>
            <a:r>
              <a:rPr lang="en-US" dirty="0" smtClean="0"/>
              <a:t>Its </a:t>
            </a:r>
            <a:r>
              <a:rPr lang="en-US" dirty="0" smtClean="0"/>
              <a:t>closure may cause an increase in </a:t>
            </a:r>
            <a:r>
              <a:rPr lang="en-US" dirty="0" err="1" smtClean="0"/>
              <a:t>intrathoracic</a:t>
            </a:r>
            <a:r>
              <a:rPr lang="en-US" dirty="0" smtClean="0"/>
              <a:t> pressure. </a:t>
            </a:r>
          </a:p>
          <a:p>
            <a:pPr>
              <a:buClr>
                <a:schemeClr val="tx1"/>
              </a:buClr>
              <a:buNone/>
              <a:defRPr/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IN" dirty="0"/>
          </a:p>
        </p:txBody>
      </p:sp>
      <p:pic>
        <p:nvPicPr>
          <p:cNvPr id="4" name="Picture 4" descr="larynx"/>
          <p:cNvPicPr>
            <a:picLocks noChangeAspect="1" noChangeArrowheads="1"/>
          </p:cNvPicPr>
          <p:nvPr/>
        </p:nvPicPr>
        <p:blipFill>
          <a:blip r:embed="rId2"/>
          <a:srcRect l="40983" t="2435" r="1639" b="7467"/>
          <a:stretch>
            <a:fillRect/>
          </a:stretch>
        </p:blipFill>
        <p:spPr>
          <a:xfrm>
            <a:off x="5006421" y="1643050"/>
            <a:ext cx="3851860" cy="4071966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</a:rPr>
              <a:t>Mechanism of  Edema Formation</a:t>
            </a:r>
            <a:br>
              <a:rPr lang="en-US" sz="4000" dirty="0" smtClean="0">
                <a:latin typeface="+mn-lt"/>
              </a:rPr>
            </a:br>
            <a:endParaRPr lang="en-IN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dirty="0" smtClean="0">
                <a:cs typeface="Times New Roman" pitchFamily="18" charset="0"/>
              </a:rPr>
              <a:t>Two </a:t>
            </a:r>
            <a:r>
              <a:rPr lang="en-US" sz="2800" dirty="0" smtClean="0">
                <a:cs typeface="Times New Roman" pitchFamily="18" charset="0"/>
              </a:rPr>
              <a:t>theories on the edema fluid </a:t>
            </a:r>
            <a:r>
              <a:rPr lang="en-US" sz="2800" dirty="0" smtClean="0">
                <a:cs typeface="Times New Roman" pitchFamily="18" charset="0"/>
              </a:rPr>
              <a:t>formation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dirty="0" smtClean="0">
                <a:cs typeface="Times New Roman" pitchFamily="18" charset="0"/>
              </a:rPr>
              <a:t>One of the theory suggests </a:t>
            </a:r>
            <a:r>
              <a:rPr lang="en-US" sz="2800" dirty="0" smtClean="0">
                <a:cs typeface="Times New Roman" pitchFamily="18" charset="0"/>
              </a:rPr>
              <a:t>significant </a:t>
            </a:r>
            <a:r>
              <a:rPr lang="en-US" sz="2800" u="sng" dirty="0" smtClean="0">
                <a:cs typeface="Times New Roman" pitchFamily="18" charset="0"/>
              </a:rPr>
              <a:t>fluid shifts</a:t>
            </a:r>
            <a:r>
              <a:rPr lang="en-US" sz="2800" dirty="0" smtClean="0">
                <a:cs typeface="Times New Roman" pitchFamily="18" charset="0"/>
              </a:rPr>
              <a:t> due to changes in </a:t>
            </a:r>
            <a:r>
              <a:rPr lang="en-US" sz="2800" dirty="0" err="1" smtClean="0">
                <a:cs typeface="Times New Roman" pitchFamily="18" charset="0"/>
              </a:rPr>
              <a:t>intrathoracic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pressure and hydrostatic </a:t>
            </a:r>
            <a:r>
              <a:rPr lang="en-US" sz="2800" dirty="0" err="1" smtClean="0">
                <a:cs typeface="Times New Roman" pitchFamily="18" charset="0"/>
              </a:rPr>
              <a:t>transpulmonary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gradient due to increased blood flow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in pulmonary vessel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dirty="0" smtClean="0">
                <a:cs typeface="Times New Roman" pitchFamily="18" charset="0"/>
              </a:rPr>
              <a:t>The second proposed mechanism involves the disruption of the alveolar epithelial and pulmonary </a:t>
            </a:r>
            <a:r>
              <a:rPr lang="en-US" sz="2800" dirty="0" err="1" smtClean="0">
                <a:cs typeface="Times New Roman" pitchFamily="18" charset="0"/>
              </a:rPr>
              <a:t>microvascular</a:t>
            </a:r>
            <a:r>
              <a:rPr lang="en-US" sz="2800" dirty="0" smtClean="0">
                <a:cs typeface="Times New Roman" pitchFamily="18" charset="0"/>
              </a:rPr>
              <a:t> membranes from severe </a:t>
            </a:r>
            <a:r>
              <a:rPr lang="en-US" sz="2800" u="sng" dirty="0" smtClean="0">
                <a:cs typeface="Times New Roman" pitchFamily="18" charset="0"/>
              </a:rPr>
              <a:t>mechanical stress</a:t>
            </a:r>
            <a:r>
              <a:rPr lang="en-US" sz="2800" dirty="0" smtClean="0">
                <a:cs typeface="Times New Roman" pitchFamily="18" charset="0"/>
              </a:rPr>
              <a:t> which leads to increased pulmonary capillary permeability and protein-rich pulmonary edema.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Signs and Symptoms</a:t>
            </a:r>
            <a:br>
              <a:rPr lang="en-US" dirty="0" smtClean="0">
                <a:latin typeface="+mn-lt"/>
              </a:rPr>
            </a:b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 smtClean="0"/>
              <a:t>Tachycardia</a:t>
            </a:r>
          </a:p>
          <a:p>
            <a:pPr>
              <a:buClr>
                <a:schemeClr val="tx1"/>
              </a:buClr>
              <a:defRPr/>
            </a:pPr>
            <a:r>
              <a:rPr lang="en-US" dirty="0" err="1" smtClean="0"/>
              <a:t>Rales</a:t>
            </a:r>
            <a:endParaRPr lang="en-US" dirty="0" smtClean="0"/>
          </a:p>
          <a:p>
            <a:pPr>
              <a:buClr>
                <a:schemeClr val="tx1"/>
              </a:buClr>
              <a:defRPr/>
            </a:pPr>
            <a:r>
              <a:rPr lang="en-US" dirty="0" smtClean="0"/>
              <a:t>Hypoxemia on pulse </a:t>
            </a:r>
            <a:r>
              <a:rPr lang="en-US" dirty="0" err="1" smtClean="0"/>
              <a:t>oximetry</a:t>
            </a:r>
            <a:r>
              <a:rPr lang="en-US" dirty="0" smtClean="0"/>
              <a:t> or ABG</a:t>
            </a:r>
          </a:p>
          <a:p>
            <a:pPr>
              <a:buClr>
                <a:schemeClr val="tx1"/>
              </a:buClr>
              <a:defRPr/>
            </a:pPr>
            <a:r>
              <a:rPr lang="en-US" dirty="0" smtClean="0"/>
              <a:t>Frothy pink pulmonary secretions</a:t>
            </a:r>
          </a:p>
          <a:p>
            <a:pPr>
              <a:buClr>
                <a:schemeClr val="tx1"/>
              </a:buClr>
              <a:defRPr/>
            </a:pPr>
            <a:r>
              <a:rPr lang="en-US" dirty="0" smtClean="0"/>
              <a:t>Bilateral, centralized alveolar infiltrates on chest x-ray</a:t>
            </a:r>
          </a:p>
          <a:p>
            <a:pPr>
              <a:buClr>
                <a:schemeClr val="tx1"/>
              </a:buClr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Treatment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400" dirty="0" smtClean="0"/>
              <a:t>Early diagnosis</a:t>
            </a:r>
          </a:p>
          <a:p>
            <a:pPr>
              <a:buClr>
                <a:schemeClr val="tx1"/>
              </a:buClr>
              <a:defRPr/>
            </a:pPr>
            <a:r>
              <a:rPr lang="en-US" sz="2400" dirty="0" smtClean="0"/>
              <a:t>Reestablishment of the airway</a:t>
            </a:r>
          </a:p>
          <a:p>
            <a:pPr>
              <a:buClr>
                <a:schemeClr val="tx1"/>
              </a:buClr>
              <a:defRPr/>
            </a:pPr>
            <a:r>
              <a:rPr lang="en-US" sz="2400" dirty="0" smtClean="0"/>
              <a:t>Adequate oxygenation</a:t>
            </a:r>
          </a:p>
          <a:p>
            <a:pPr>
              <a:buClr>
                <a:schemeClr val="tx1"/>
              </a:buClr>
              <a:defRPr/>
            </a:pPr>
            <a:r>
              <a:rPr lang="en-US" sz="2400" dirty="0" smtClean="0"/>
              <a:t>Application of positive airway pressure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Via face mask or LMA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err="1" smtClean="0"/>
              <a:t>Endotracheal</a:t>
            </a:r>
            <a:r>
              <a:rPr lang="en-US" sz="2000" dirty="0" smtClean="0"/>
              <a:t> intubation with vent support</a:t>
            </a:r>
          </a:p>
          <a:p>
            <a:pPr>
              <a:buClr>
                <a:schemeClr val="tx1"/>
              </a:buClr>
              <a:defRPr/>
            </a:pPr>
            <a:r>
              <a:rPr lang="en-US" sz="2400" dirty="0" smtClean="0"/>
              <a:t>Although NPPE does not result from fluid overload, most authors recommend gentle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 using low-dose </a:t>
            </a:r>
            <a:r>
              <a:rPr lang="en-US" sz="2400" dirty="0" err="1" smtClean="0"/>
              <a:t>furosemide</a:t>
            </a:r>
            <a:r>
              <a:rPr lang="en-US" sz="2400" dirty="0" smtClean="0"/>
              <a:t>.</a:t>
            </a:r>
          </a:p>
          <a:p>
            <a:pPr>
              <a:buClr>
                <a:schemeClr val="tx1"/>
              </a:buClr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+mn-lt"/>
              </a:rPr>
              <a:t>Preventive Measures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3"/>
          </a:xfrm>
        </p:spPr>
        <p:txBody>
          <a:bodyPr>
            <a:normAutofit fontScale="92500"/>
          </a:bodyPr>
          <a:lstStyle/>
          <a:p>
            <a:pPr>
              <a:buClr>
                <a:schemeClr val="accent1"/>
              </a:buClr>
              <a:buNone/>
              <a:defRPr/>
            </a:pPr>
            <a:endParaRPr lang="en-US" sz="1000" dirty="0" smtClean="0"/>
          </a:p>
          <a:p>
            <a:pPr>
              <a:buClr>
                <a:schemeClr val="tx1"/>
              </a:buClr>
              <a:defRPr/>
            </a:pPr>
            <a:r>
              <a:rPr lang="en-US" sz="4800" dirty="0" err="1" smtClean="0"/>
              <a:t>Laryngospasm</a:t>
            </a:r>
            <a:r>
              <a:rPr lang="en-US" sz="4800" dirty="0" smtClean="0"/>
              <a:t> secondary to laryngeal irritation is the most common event preceding NPPE. </a:t>
            </a:r>
          </a:p>
          <a:p>
            <a:pPr>
              <a:buClr>
                <a:schemeClr val="tx1"/>
              </a:buClr>
              <a:defRPr/>
            </a:pPr>
            <a:endParaRPr lang="en-US" sz="4800" dirty="0" smtClean="0"/>
          </a:p>
          <a:p>
            <a:pPr>
              <a:buNone/>
            </a:pPr>
            <a:r>
              <a:rPr lang="en-US" sz="2600" dirty="0" smtClean="0"/>
              <a:t>     </a:t>
            </a:r>
            <a:r>
              <a:rPr lang="en-US" sz="2600" dirty="0" err="1" smtClean="0"/>
              <a:t>Westreich</a:t>
            </a:r>
            <a:r>
              <a:rPr lang="en-US" sz="2600" dirty="0" smtClean="0"/>
              <a:t>, R. et. al. “Negative-Pressure Pulmonary Edema After Routine </a:t>
            </a:r>
            <a:r>
              <a:rPr lang="en-US" sz="2600" dirty="0" err="1" smtClean="0"/>
              <a:t>Septorhinoplasty</a:t>
            </a:r>
            <a:r>
              <a:rPr lang="en-US" sz="2600" dirty="0" smtClean="0"/>
              <a:t>.” </a:t>
            </a:r>
            <a:r>
              <a:rPr lang="en-US" sz="2600" u="sng" dirty="0" smtClean="0"/>
              <a:t>Archives of Facial and  Plastic Surgery</a:t>
            </a:r>
            <a:r>
              <a:rPr lang="en-US" sz="2600" dirty="0" smtClean="0"/>
              <a:t> 2006; </a:t>
            </a:r>
            <a:r>
              <a:rPr lang="en-US" sz="2600" dirty="0" err="1" smtClean="0"/>
              <a:t>Vol</a:t>
            </a:r>
            <a:r>
              <a:rPr lang="en-US" sz="2600" dirty="0" smtClean="0"/>
              <a:t> 8, Jan/Feb</a:t>
            </a:r>
          </a:p>
          <a:p>
            <a:pPr>
              <a:buNone/>
            </a:pP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Preventive Measures</a:t>
            </a:r>
            <a:br>
              <a:rPr lang="en-US" dirty="0" smtClean="0">
                <a:latin typeface="+mn-lt"/>
              </a:rPr>
            </a:b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Literature review of all cases of NPPE between 1970 and 2006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A total of 146 cases of adult NPPE were compiled 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No patients had been treated with </a:t>
            </a:r>
            <a:r>
              <a:rPr lang="en-US" dirty="0" err="1" smtClean="0"/>
              <a:t>laryngotracheal</a:t>
            </a:r>
            <a:r>
              <a:rPr lang="en-US" dirty="0" smtClean="0"/>
              <a:t> topical anesthesia (LTA) prior to intubation and 5 were treated with IV </a:t>
            </a:r>
            <a:r>
              <a:rPr lang="en-US" dirty="0" err="1" smtClean="0"/>
              <a:t>Lidocaine</a:t>
            </a:r>
            <a:r>
              <a:rPr lang="en-US" dirty="0" smtClean="0"/>
              <a:t> immediately before </a:t>
            </a:r>
            <a:r>
              <a:rPr lang="en-US" dirty="0" err="1" smtClean="0"/>
              <a:t>extubation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Specific conclusions about anesthetic techniques could not be drawn because the case reports lacked consistent data.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The incidence of </a:t>
            </a:r>
            <a:r>
              <a:rPr lang="en-US" dirty="0" err="1" smtClean="0"/>
              <a:t>laryngospasm</a:t>
            </a:r>
            <a:r>
              <a:rPr lang="en-US" dirty="0" smtClean="0"/>
              <a:t> might have been reduced by the use of LTA or IV </a:t>
            </a:r>
            <a:r>
              <a:rPr lang="en-US" dirty="0" err="1" smtClean="0"/>
              <a:t>Lidocaine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Provided that there is no contraindication, the authors recommend the use of LTA prior to intubation.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Prognosis</a:t>
            </a: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3000" dirty="0" smtClean="0"/>
              <a:t>Some cases require minimal supportive care with supplemental oxygen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3000" dirty="0" smtClean="0"/>
              <a:t>Most patients require </a:t>
            </a:r>
            <a:r>
              <a:rPr lang="en-US" sz="3000" dirty="0" err="1" smtClean="0"/>
              <a:t>reintubation</a:t>
            </a:r>
            <a:r>
              <a:rPr lang="en-US" sz="3000" dirty="0" smtClean="0"/>
              <a:t> and ventilation with positive airway pressure 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3000" dirty="0" smtClean="0"/>
              <a:t>NPPE is usually self-limited, with radiologic clearing and normalization of arterial blood gas parameters within 48 hours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3000" dirty="0" smtClean="0"/>
              <a:t>It is theorized that the natural course of NPPE is self –limited because the alveolar epithelium remains functionally intact.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40303"/>
          </a:xfrm>
        </p:spPr>
        <p:txBody>
          <a:bodyPr/>
          <a:lstStyle/>
          <a:p>
            <a:r>
              <a:rPr lang="en-US" sz="4800" dirty="0" smtClean="0"/>
              <a:t>Acute Laryngeal Spasm results in airway obstruction and </a:t>
            </a:r>
            <a:r>
              <a:rPr lang="en-US" sz="4800" u="sng" dirty="0" smtClean="0"/>
              <a:t>can</a:t>
            </a:r>
            <a:r>
              <a:rPr lang="en-US" sz="4800" dirty="0" smtClean="0"/>
              <a:t> cause life threatening pulmonary Edema due to negative intra thoracic pressure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1986 to 2010                 -        25 years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Number of cases of: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Laryngospasm</a:t>
            </a:r>
            <a:r>
              <a:rPr lang="en-US" dirty="0" smtClean="0"/>
              <a:t>		   -       20</a:t>
            </a:r>
          </a:p>
          <a:p>
            <a:endParaRPr lang="en-US" dirty="0" smtClean="0"/>
          </a:p>
          <a:p>
            <a:r>
              <a:rPr lang="en-US" dirty="0" smtClean="0"/>
              <a:t>Pulmonary </a:t>
            </a:r>
            <a:r>
              <a:rPr lang="en-US" dirty="0" err="1" smtClean="0"/>
              <a:t>Oedema</a:t>
            </a:r>
            <a:r>
              <a:rPr lang="en-US" dirty="0" smtClean="0"/>
              <a:t>     -         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IN" dirty="0" smtClean="0"/>
              <a:t>                                            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Report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1986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- 55 yrs old Male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- Open </a:t>
            </a:r>
            <a:r>
              <a:rPr lang="en-US" dirty="0" err="1" smtClean="0"/>
              <a:t>Appendicectomy</a:t>
            </a: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	- Hypertensive on regular treatment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Anaesthesia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Premedication – nil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Pentathol</a:t>
            </a:r>
            <a:r>
              <a:rPr lang="en-US" dirty="0" smtClean="0"/>
              <a:t>, </a:t>
            </a:r>
            <a:r>
              <a:rPr lang="en-US" dirty="0" err="1" smtClean="0"/>
              <a:t>Scoline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Maintained with N</a:t>
            </a:r>
            <a:r>
              <a:rPr lang="en-US" sz="2800" baseline="-25000" dirty="0" smtClean="0"/>
              <a:t>2</a:t>
            </a:r>
            <a:r>
              <a:rPr lang="en-US" dirty="0" smtClean="0"/>
              <a:t>O-O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Pavulon</a:t>
            </a:r>
            <a:r>
              <a:rPr lang="en-US" dirty="0" smtClean="0"/>
              <a:t>, </a:t>
            </a:r>
            <a:r>
              <a:rPr lang="en-US" dirty="0" err="1" smtClean="0"/>
              <a:t>Fortwin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1 hour surgery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Reversed with 2.5 mg </a:t>
            </a:r>
            <a:r>
              <a:rPr lang="en-US" dirty="0" err="1" smtClean="0"/>
              <a:t>N</a:t>
            </a:r>
            <a:r>
              <a:rPr lang="en-US" dirty="0" err="1" smtClean="0"/>
              <a:t>eostigmine</a:t>
            </a:r>
            <a:r>
              <a:rPr lang="en-US" dirty="0" smtClean="0"/>
              <a:t> with Atropine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2 min after </a:t>
            </a:r>
            <a:r>
              <a:rPr lang="en-US" dirty="0" err="1" smtClean="0"/>
              <a:t>extrubation</a:t>
            </a:r>
            <a:r>
              <a:rPr lang="en-US" dirty="0" smtClean="0"/>
              <a:t> patient developed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mild laryngeal spasm. O</a:t>
            </a:r>
            <a:r>
              <a:rPr lang="en-US" baseline="-25000" dirty="0" smtClean="0"/>
              <a:t>2</a:t>
            </a:r>
            <a:r>
              <a:rPr lang="en-US" dirty="0" smtClean="0"/>
              <a:t> given through mask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- No pulse </a:t>
            </a:r>
            <a:r>
              <a:rPr lang="en-US" dirty="0" err="1" smtClean="0"/>
              <a:t>Oximeter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2 </a:t>
            </a:r>
            <a:r>
              <a:rPr lang="en-US" dirty="0" err="1" smtClean="0"/>
              <a:t>mins</a:t>
            </a:r>
            <a:r>
              <a:rPr lang="en-US" dirty="0" smtClean="0"/>
              <a:t> later patient developed </a:t>
            </a:r>
            <a:r>
              <a:rPr lang="en-US" dirty="0" err="1" smtClean="0"/>
              <a:t>cynosis</a:t>
            </a:r>
            <a:r>
              <a:rPr lang="en-US" dirty="0" smtClean="0"/>
              <a:t> and mild pulmonary edema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Reintubated</a:t>
            </a:r>
            <a:r>
              <a:rPr lang="en-US" dirty="0" smtClean="0"/>
              <a:t>. Blood stained frothy fluid came out through  tube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Shifted to ICU and connected to ventilator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- Diuretic and Hydrocortisone given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- 12 hours later ventilator support withdrawn and </a:t>
            </a:r>
            <a:r>
              <a:rPr lang="en-US" dirty="0" err="1" smtClean="0"/>
              <a:t>extrubated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sz="3600" dirty="0" smtClean="0"/>
              <a:t>	All other Laryngeal Spasm patients do not proceed to pulmonary </a:t>
            </a:r>
            <a:r>
              <a:rPr lang="en-US" sz="3600" dirty="0" err="1" smtClean="0"/>
              <a:t>Oedema</a:t>
            </a:r>
            <a:r>
              <a:rPr lang="en-US" sz="3600" dirty="0" smtClean="0"/>
              <a:t> </a:t>
            </a:r>
          </a:p>
          <a:p>
            <a:pPr>
              <a:lnSpc>
                <a:spcPct val="200000"/>
              </a:lnSpc>
              <a:buNone/>
            </a:pPr>
            <a:r>
              <a:rPr lang="en-US" sz="3600" dirty="0" smtClean="0"/>
              <a:t>    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82726"/>
          </a:xfrm>
        </p:spPr>
        <p:txBody>
          <a:bodyPr>
            <a:normAutofit/>
          </a:bodyPr>
          <a:lstStyle/>
          <a:p>
            <a:r>
              <a:rPr lang="en-US" sz="6600" dirty="0" smtClean="0"/>
              <a:t>Gender Distribution</a:t>
            </a: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812" y="240349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Male      -     12</a:t>
            </a:r>
          </a:p>
          <a:p>
            <a:pPr>
              <a:buNone/>
            </a:pPr>
            <a:r>
              <a:rPr lang="en-US" sz="6600" dirty="0" smtClean="0"/>
              <a:t>Female  -      8</a:t>
            </a:r>
            <a:endParaRPr lang="en-IN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dirty="0" smtClean="0"/>
              <a:t>			      Types of Surgeries </a:t>
            </a:r>
          </a:p>
          <a:p>
            <a:pPr>
              <a:buNone/>
            </a:pPr>
            <a:r>
              <a:rPr lang="en-US" dirty="0" smtClean="0"/>
              <a:t>	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Appendicectomy</a:t>
            </a:r>
            <a:r>
              <a:rPr lang="en-US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	     Open      -    </a:t>
            </a:r>
            <a:r>
              <a:rPr lang="en-US" dirty="0" smtClean="0"/>
              <a:t>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 Lap        </a:t>
            </a:r>
            <a:r>
              <a:rPr lang="en-US" dirty="0" smtClean="0"/>
              <a:t>  </a:t>
            </a:r>
            <a:r>
              <a:rPr lang="en-US" dirty="0" smtClean="0"/>
              <a:t>-   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Thyroidectomy</a:t>
            </a:r>
            <a:r>
              <a:rPr lang="en-US" dirty="0" smtClean="0"/>
              <a:t>   </a:t>
            </a:r>
            <a:r>
              <a:rPr lang="en-US" dirty="0" smtClean="0"/>
              <a:t>    </a:t>
            </a:r>
            <a:r>
              <a:rPr lang="en-US" dirty="0" smtClean="0"/>
              <a:t>-    2</a:t>
            </a:r>
          </a:p>
          <a:p>
            <a:pPr>
              <a:buNone/>
            </a:pPr>
            <a:r>
              <a:rPr lang="en-US" dirty="0" smtClean="0"/>
              <a:t>	     LAVH		           -    2</a:t>
            </a:r>
          </a:p>
          <a:p>
            <a:pPr>
              <a:buNone/>
            </a:pPr>
            <a:r>
              <a:rPr lang="en-US" dirty="0" smtClean="0"/>
              <a:t>	     Ectopic 	           -    1</a:t>
            </a:r>
          </a:p>
          <a:p>
            <a:pPr>
              <a:buNone/>
            </a:pPr>
            <a:r>
              <a:rPr lang="en-US" dirty="0" smtClean="0"/>
              <a:t>	     Craniotomy	           -    1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Laminectomy</a:t>
            </a:r>
            <a:r>
              <a:rPr lang="en-US" dirty="0" smtClean="0"/>
              <a:t>        </a:t>
            </a:r>
            <a:r>
              <a:rPr lang="en-US" dirty="0" smtClean="0"/>
              <a:t>  -    </a:t>
            </a: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	     Hip replacement   </a:t>
            </a:r>
            <a:r>
              <a:rPr lang="en-US" dirty="0" smtClean="0"/>
              <a:t> -    1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What precipitates 		Laryngeal Spasm ?</a:t>
            </a:r>
          </a:p>
          <a:p>
            <a:endParaRPr lang="en-IN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56" y="642918"/>
            <a:ext cx="8229600" cy="5643602"/>
          </a:xfrm>
        </p:spPr>
        <p:txBody>
          <a:bodyPr>
            <a:normAutofit/>
          </a:bodyPr>
          <a:lstStyle/>
          <a:p>
            <a:pPr>
              <a:buSzPct val="60000"/>
            </a:pPr>
            <a:r>
              <a:rPr lang="en-US" sz="6600" dirty="0" smtClean="0"/>
              <a:t> History</a:t>
            </a:r>
          </a:p>
          <a:p>
            <a:pPr>
              <a:buSzPct val="60000"/>
            </a:pPr>
            <a:r>
              <a:rPr lang="en-US" sz="6600" dirty="0" smtClean="0"/>
              <a:t> Premedication</a:t>
            </a:r>
          </a:p>
          <a:p>
            <a:pPr>
              <a:buSzPct val="60000"/>
            </a:pPr>
            <a:r>
              <a:rPr lang="en-US" sz="6600" dirty="0" smtClean="0"/>
              <a:t> </a:t>
            </a:r>
            <a:r>
              <a:rPr lang="en-US" sz="6600" dirty="0" err="1" smtClean="0"/>
              <a:t>Anaesthesia</a:t>
            </a:r>
            <a:endParaRPr lang="en-US" sz="6600" dirty="0" smtClean="0"/>
          </a:p>
          <a:p>
            <a:pPr>
              <a:buSzPct val="60000"/>
            </a:pPr>
            <a:r>
              <a:rPr lang="en-US" sz="6600" dirty="0" smtClean="0"/>
              <a:t> Reversal</a:t>
            </a:r>
            <a:endParaRPr lang="en-IN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Respiration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40980"/>
            <a:ext cx="2571768" cy="408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142844" y="4714884"/>
            <a:ext cx="57150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000230" y="6215080"/>
            <a:ext cx="428629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0430" y="4857760"/>
            <a:ext cx="64294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flipH="1">
            <a:off x="2071669" y="2714620"/>
            <a:ext cx="71438" cy="42862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0166" y="435769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-1cm H</a:t>
            </a:r>
            <a:r>
              <a:rPr lang="en-US" baseline="-38000" dirty="0"/>
              <a:t>2</a:t>
            </a:r>
            <a:r>
              <a:rPr lang="en-US" dirty="0" smtClean="0"/>
              <a:t>O</a:t>
            </a:r>
            <a:endParaRPr lang="en-IN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928802"/>
            <a:ext cx="2500330" cy="397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Down Arrow 10"/>
          <p:cNvSpPr/>
          <p:nvPr/>
        </p:nvSpPr>
        <p:spPr>
          <a:xfrm flipH="1" flipV="1">
            <a:off x="6715139" y="3429000"/>
            <a:ext cx="71438" cy="35719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45598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r>
              <a:rPr lang="en-US" dirty="0" smtClean="0"/>
              <a:t>1cm H</a:t>
            </a:r>
            <a:r>
              <a:rPr lang="en-US" baseline="-38000" dirty="0"/>
              <a:t>2</a:t>
            </a:r>
            <a:r>
              <a:rPr lang="en-US" dirty="0" smtClean="0"/>
              <a:t>O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3010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	   What precipitates 		    Laryngeal Spasm ?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No Specific Factors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Management</a:t>
            </a: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0000"/>
            </a:pPr>
            <a:r>
              <a:rPr lang="en-US" sz="4800" dirty="0" smtClean="0"/>
              <a:t>   Oxygen through mask</a:t>
            </a:r>
          </a:p>
          <a:p>
            <a:pPr>
              <a:buSzPct val="80000"/>
            </a:pPr>
            <a:r>
              <a:rPr lang="en-US" sz="4800" dirty="0" smtClean="0"/>
              <a:t>   </a:t>
            </a:r>
            <a:r>
              <a:rPr lang="en-US" sz="4800" dirty="0" err="1" smtClean="0"/>
              <a:t>Reintubation</a:t>
            </a:r>
            <a:endParaRPr lang="en-US" sz="4800" dirty="0" smtClean="0"/>
          </a:p>
          <a:p>
            <a:pPr>
              <a:buSzPct val="80000"/>
            </a:pPr>
            <a:r>
              <a:rPr lang="en-US" sz="4800" dirty="0" smtClean="0"/>
              <a:t>   Hydrocortisone</a:t>
            </a:r>
          </a:p>
          <a:p>
            <a:pPr>
              <a:buSzPct val="80000"/>
            </a:pPr>
            <a:r>
              <a:rPr lang="en-US" sz="4800" dirty="0" smtClean="0"/>
              <a:t>   Adrenaline </a:t>
            </a:r>
            <a:r>
              <a:rPr lang="en-US" sz="4800" dirty="0" err="1" smtClean="0"/>
              <a:t>Nebulisation</a:t>
            </a:r>
            <a:r>
              <a:rPr lang="en-US" sz="4800" dirty="0" smtClean="0"/>
              <a:t>  		</a:t>
            </a: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831995"/>
            <a:ext cx="8229600" cy="45259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Airway Patency</a:t>
            </a:r>
          </a:p>
          <a:p>
            <a:r>
              <a:rPr lang="en-US" sz="8000" dirty="0" smtClean="0"/>
              <a:t>Oxygenation</a:t>
            </a:r>
            <a:endParaRPr lang="en-IN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04"/>
            <a:ext cx="3214710" cy="258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4491043" cy="292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http://cardiophile.org/wp-content/uploads/2008/10/pulmonary-edem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409569"/>
            <a:ext cx="3429024" cy="2688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-500089"/>
            <a:ext cx="8229600" cy="6858048"/>
          </a:xfrm>
        </p:spPr>
        <p:txBody>
          <a:bodyPr/>
          <a:lstStyle/>
          <a:p>
            <a:pPr>
              <a:buNone/>
            </a:pPr>
            <a:endParaRPr lang="en-US" sz="8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				100%</a:t>
            </a:r>
            <a:endParaRPr lang="en-IN" sz="8000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364328" y="3571876"/>
            <a:ext cx="27078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7900" dirty="0" smtClean="0">
                <a:solidFill>
                  <a:srgbClr val="00B050"/>
                </a:solidFill>
              </a:rPr>
              <a:t>100%</a:t>
            </a:r>
            <a:endParaRPr lang="en-IN" sz="79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78619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 </a:t>
            </a:r>
            <a:r>
              <a:rPr lang="en-US" sz="4000" dirty="0" smtClean="0"/>
              <a:t>Keep this organ under your control </a:t>
            </a:r>
          </a:p>
          <a:p>
            <a:pPr>
              <a:buNone/>
            </a:pPr>
            <a:r>
              <a:rPr lang="en-US" sz="4400" dirty="0" smtClean="0"/>
              <a:t>	   		</a:t>
            </a:r>
            <a:r>
              <a:rPr lang="en-US" sz="4000" dirty="0" smtClean="0"/>
              <a:t>              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or </a:t>
            </a:r>
          </a:p>
          <a:p>
            <a:pPr>
              <a:buNone/>
            </a:pPr>
            <a:r>
              <a:rPr lang="en-US" sz="4000" dirty="0" smtClean="0"/>
              <a:t>		                 Bypass it </a:t>
            </a:r>
            <a:endParaRPr lang="en-IN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42852"/>
            <a:ext cx="300039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0000"/>
            </a:pPr>
            <a:r>
              <a:rPr lang="en-US" sz="4800" dirty="0" smtClean="0"/>
              <a:t> 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6600" dirty="0" smtClean="0"/>
              <a:t>wareness  </a:t>
            </a:r>
          </a:p>
          <a:p>
            <a:pPr>
              <a:buSzPct val="60000"/>
            </a:pPr>
            <a:r>
              <a:rPr lang="en-US" sz="6600" dirty="0" smtClean="0"/>
              <a:t> 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6600" dirty="0" smtClean="0"/>
              <a:t>ttitude</a:t>
            </a:r>
          </a:p>
          <a:p>
            <a:pPr>
              <a:buSzPct val="60000"/>
            </a:pPr>
            <a:r>
              <a:rPr lang="en-US" sz="6600" dirty="0" smtClean="0"/>
              <a:t> 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6600" dirty="0" smtClean="0"/>
              <a:t>ction</a:t>
            </a:r>
            <a:endParaRPr lang="en-IN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1857364"/>
            <a:ext cx="3429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     </a:t>
            </a:r>
          </a:p>
          <a:p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</a:t>
            </a:r>
          </a:p>
          <a:p>
            <a:endParaRPr lang="en-IN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Normal Pressure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162882">
            <a:off x="3362134" y="1169158"/>
            <a:ext cx="2241035" cy="385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Freeform 10"/>
          <p:cNvSpPr/>
          <p:nvPr/>
        </p:nvSpPr>
        <p:spPr>
          <a:xfrm>
            <a:off x="3035300" y="3441700"/>
            <a:ext cx="3259667" cy="1576917"/>
          </a:xfrm>
          <a:custGeom>
            <a:avLst/>
            <a:gdLst>
              <a:gd name="connsiteX0" fmla="*/ 0 w 3259667"/>
              <a:gd name="connsiteY0" fmla="*/ 0 h 1576917"/>
              <a:gd name="connsiteX1" fmla="*/ 114300 w 3259667"/>
              <a:gd name="connsiteY1" fmla="*/ 800100 h 1576917"/>
              <a:gd name="connsiteX2" fmla="*/ 469900 w 3259667"/>
              <a:gd name="connsiteY2" fmla="*/ 1320800 h 1576917"/>
              <a:gd name="connsiteX3" fmla="*/ 1016000 w 3259667"/>
              <a:gd name="connsiteY3" fmla="*/ 1549400 h 1576917"/>
              <a:gd name="connsiteX4" fmla="*/ 1625600 w 3259667"/>
              <a:gd name="connsiteY4" fmla="*/ 1485900 h 1576917"/>
              <a:gd name="connsiteX5" fmla="*/ 2159000 w 3259667"/>
              <a:gd name="connsiteY5" fmla="*/ 1231900 h 1576917"/>
              <a:gd name="connsiteX6" fmla="*/ 3098800 w 3259667"/>
              <a:gd name="connsiteY6" fmla="*/ 977900 h 1576917"/>
              <a:gd name="connsiteX7" fmla="*/ 3124200 w 3259667"/>
              <a:gd name="connsiteY7" fmla="*/ 965200 h 15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67" h="1576917">
                <a:moveTo>
                  <a:pt x="0" y="0"/>
                </a:moveTo>
                <a:cubicBezTo>
                  <a:pt x="17991" y="289983"/>
                  <a:pt x="35983" y="579967"/>
                  <a:pt x="114300" y="800100"/>
                </a:cubicBezTo>
                <a:cubicBezTo>
                  <a:pt x="192617" y="1020233"/>
                  <a:pt x="319617" y="1195917"/>
                  <a:pt x="469900" y="1320800"/>
                </a:cubicBezTo>
                <a:cubicBezTo>
                  <a:pt x="620183" y="1445683"/>
                  <a:pt x="823383" y="1521883"/>
                  <a:pt x="1016000" y="1549400"/>
                </a:cubicBezTo>
                <a:cubicBezTo>
                  <a:pt x="1208617" y="1576917"/>
                  <a:pt x="1435100" y="1538817"/>
                  <a:pt x="1625600" y="1485900"/>
                </a:cubicBezTo>
                <a:cubicBezTo>
                  <a:pt x="1816100" y="1432983"/>
                  <a:pt x="1913467" y="1316567"/>
                  <a:pt x="2159000" y="1231900"/>
                </a:cubicBezTo>
                <a:cubicBezTo>
                  <a:pt x="2404533" y="1147233"/>
                  <a:pt x="2937933" y="1022350"/>
                  <a:pt x="3098800" y="977900"/>
                </a:cubicBezTo>
                <a:cubicBezTo>
                  <a:pt x="3259667" y="933450"/>
                  <a:pt x="3124200" y="965200"/>
                  <a:pt x="3124200" y="965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reeform 11"/>
          <p:cNvSpPr/>
          <p:nvPr/>
        </p:nvSpPr>
        <p:spPr>
          <a:xfrm>
            <a:off x="2571736" y="3786190"/>
            <a:ext cx="3786213" cy="1928826"/>
          </a:xfrm>
          <a:custGeom>
            <a:avLst/>
            <a:gdLst>
              <a:gd name="connsiteX0" fmla="*/ 0 w 3259667"/>
              <a:gd name="connsiteY0" fmla="*/ 0 h 1576917"/>
              <a:gd name="connsiteX1" fmla="*/ 114300 w 3259667"/>
              <a:gd name="connsiteY1" fmla="*/ 800100 h 1576917"/>
              <a:gd name="connsiteX2" fmla="*/ 469900 w 3259667"/>
              <a:gd name="connsiteY2" fmla="*/ 1320800 h 1576917"/>
              <a:gd name="connsiteX3" fmla="*/ 1016000 w 3259667"/>
              <a:gd name="connsiteY3" fmla="*/ 1549400 h 1576917"/>
              <a:gd name="connsiteX4" fmla="*/ 1625600 w 3259667"/>
              <a:gd name="connsiteY4" fmla="*/ 1485900 h 1576917"/>
              <a:gd name="connsiteX5" fmla="*/ 2159000 w 3259667"/>
              <a:gd name="connsiteY5" fmla="*/ 1231900 h 1576917"/>
              <a:gd name="connsiteX6" fmla="*/ 3098800 w 3259667"/>
              <a:gd name="connsiteY6" fmla="*/ 977900 h 1576917"/>
              <a:gd name="connsiteX7" fmla="*/ 3124200 w 3259667"/>
              <a:gd name="connsiteY7" fmla="*/ 965200 h 15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67" h="1576917">
                <a:moveTo>
                  <a:pt x="0" y="0"/>
                </a:moveTo>
                <a:cubicBezTo>
                  <a:pt x="17991" y="289983"/>
                  <a:pt x="35983" y="579967"/>
                  <a:pt x="114300" y="800100"/>
                </a:cubicBezTo>
                <a:cubicBezTo>
                  <a:pt x="192617" y="1020233"/>
                  <a:pt x="319617" y="1195917"/>
                  <a:pt x="469900" y="1320800"/>
                </a:cubicBezTo>
                <a:cubicBezTo>
                  <a:pt x="620183" y="1445683"/>
                  <a:pt x="823383" y="1521883"/>
                  <a:pt x="1016000" y="1549400"/>
                </a:cubicBezTo>
                <a:cubicBezTo>
                  <a:pt x="1208617" y="1576917"/>
                  <a:pt x="1435100" y="1538817"/>
                  <a:pt x="1625600" y="1485900"/>
                </a:cubicBezTo>
                <a:cubicBezTo>
                  <a:pt x="1816100" y="1432983"/>
                  <a:pt x="1913467" y="1316567"/>
                  <a:pt x="2159000" y="1231900"/>
                </a:cubicBezTo>
                <a:cubicBezTo>
                  <a:pt x="2404533" y="1147233"/>
                  <a:pt x="2937933" y="1022350"/>
                  <a:pt x="3098800" y="977900"/>
                </a:cubicBezTo>
                <a:cubicBezTo>
                  <a:pt x="3259667" y="933450"/>
                  <a:pt x="3124200" y="965200"/>
                  <a:pt x="3124200" y="965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Left-Right Arrow 38"/>
          <p:cNvSpPr/>
          <p:nvPr/>
        </p:nvSpPr>
        <p:spPr>
          <a:xfrm>
            <a:off x="3071802" y="464344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Left-Right Arrow 39"/>
          <p:cNvSpPr/>
          <p:nvPr/>
        </p:nvSpPr>
        <p:spPr>
          <a:xfrm>
            <a:off x="2857488" y="4357694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Left-Right Arrow 40"/>
          <p:cNvSpPr/>
          <p:nvPr/>
        </p:nvSpPr>
        <p:spPr>
          <a:xfrm>
            <a:off x="3428992" y="5143512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42" name="Left-Right Arrow 41"/>
          <p:cNvSpPr/>
          <p:nvPr/>
        </p:nvSpPr>
        <p:spPr>
          <a:xfrm>
            <a:off x="3929058" y="5072074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Left-Right Arrow 42"/>
          <p:cNvSpPr/>
          <p:nvPr/>
        </p:nvSpPr>
        <p:spPr>
          <a:xfrm>
            <a:off x="3929058" y="535782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Left-Right Arrow 43"/>
          <p:cNvSpPr/>
          <p:nvPr/>
        </p:nvSpPr>
        <p:spPr>
          <a:xfrm>
            <a:off x="4786314" y="5143512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Left-Right Arrow 44"/>
          <p:cNvSpPr/>
          <p:nvPr/>
        </p:nvSpPr>
        <p:spPr>
          <a:xfrm>
            <a:off x="5286380" y="4786322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6" name="Left-Right Arrow 45"/>
          <p:cNvSpPr/>
          <p:nvPr/>
        </p:nvSpPr>
        <p:spPr>
          <a:xfrm>
            <a:off x="3000364" y="500063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Left-Right Arrow 46"/>
          <p:cNvSpPr/>
          <p:nvPr/>
        </p:nvSpPr>
        <p:spPr>
          <a:xfrm>
            <a:off x="3428992" y="5429264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Left-Right Arrow 47"/>
          <p:cNvSpPr/>
          <p:nvPr/>
        </p:nvSpPr>
        <p:spPr>
          <a:xfrm>
            <a:off x="4429124" y="5286388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Left-Right Arrow 48"/>
          <p:cNvSpPr/>
          <p:nvPr/>
        </p:nvSpPr>
        <p:spPr>
          <a:xfrm>
            <a:off x="3357554" y="4857760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Left-Right Arrow 49"/>
          <p:cNvSpPr/>
          <p:nvPr/>
        </p:nvSpPr>
        <p:spPr>
          <a:xfrm>
            <a:off x="2786050" y="4714884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Left-Right Arrow 50"/>
          <p:cNvSpPr/>
          <p:nvPr/>
        </p:nvSpPr>
        <p:spPr>
          <a:xfrm>
            <a:off x="4429124" y="500063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Left-Right Arrow 51"/>
          <p:cNvSpPr/>
          <p:nvPr/>
        </p:nvSpPr>
        <p:spPr>
          <a:xfrm>
            <a:off x="4929190" y="4857760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Left-Right Arrow 52"/>
          <p:cNvSpPr/>
          <p:nvPr/>
        </p:nvSpPr>
        <p:spPr>
          <a:xfrm>
            <a:off x="4929190" y="4857760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TextBox 53"/>
          <p:cNvSpPr txBox="1"/>
          <p:nvPr/>
        </p:nvSpPr>
        <p:spPr>
          <a:xfrm>
            <a:off x="6000760" y="27146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5" name="Left-Right Arrow 54"/>
          <p:cNvSpPr/>
          <p:nvPr/>
        </p:nvSpPr>
        <p:spPr>
          <a:xfrm>
            <a:off x="6143636" y="3286124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Left-Right Arrow 55"/>
          <p:cNvSpPr/>
          <p:nvPr/>
        </p:nvSpPr>
        <p:spPr>
          <a:xfrm>
            <a:off x="6143636" y="3714752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TextBox 56"/>
          <p:cNvSpPr txBox="1"/>
          <p:nvPr/>
        </p:nvSpPr>
        <p:spPr>
          <a:xfrm>
            <a:off x="6429388" y="3190402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</a:t>
            </a:r>
            <a:r>
              <a:rPr lang="en-US" sz="1400" dirty="0" err="1" smtClean="0"/>
              <a:t>Oncotic</a:t>
            </a:r>
            <a:r>
              <a:rPr lang="en-US" sz="1400" dirty="0" smtClean="0"/>
              <a:t> Pressure (25mmHg)</a:t>
            </a:r>
          </a:p>
          <a:p>
            <a:endParaRPr lang="en-US" sz="1400" dirty="0" smtClean="0"/>
          </a:p>
          <a:p>
            <a:r>
              <a:rPr lang="en-US" sz="1400" dirty="0" smtClean="0"/>
              <a:t>- Osmotic Pressure (15mmHg)</a:t>
            </a:r>
            <a:endParaRPr lang="en-IN" sz="1400" dirty="0"/>
          </a:p>
        </p:txBody>
      </p:sp>
      <p:sp>
        <p:nvSpPr>
          <p:cNvPr id="58" name="Rectangle 57"/>
          <p:cNvSpPr/>
          <p:nvPr/>
        </p:nvSpPr>
        <p:spPr>
          <a:xfrm>
            <a:off x="6072198" y="3143248"/>
            <a:ext cx="2643206" cy="9286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Airway Obstruction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164961"/>
            <a:ext cx="2214578" cy="391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57620" y="477418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-1cm H</a:t>
            </a:r>
            <a:r>
              <a:rPr lang="en-US" baseline="-38000" dirty="0"/>
              <a:t>2</a:t>
            </a:r>
            <a:r>
              <a:rPr lang="en-US" dirty="0" smtClean="0"/>
              <a:t>O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500298" y="5214950"/>
            <a:ext cx="57150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79885" y="6464322"/>
            <a:ext cx="50006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43570" y="5286390"/>
            <a:ext cx="642940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4286248" y="1714488"/>
            <a:ext cx="142876" cy="50006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Block Arc 15"/>
          <p:cNvSpPr/>
          <p:nvPr/>
        </p:nvSpPr>
        <p:spPr>
          <a:xfrm rot="16049944" flipH="1" flipV="1">
            <a:off x="3797397" y="2843707"/>
            <a:ext cx="620509" cy="5276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rot="5400000" flipH="1" flipV="1">
            <a:off x="4393405" y="2821777"/>
            <a:ext cx="642942" cy="57150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0764 0.12963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Altered pressure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315573">
            <a:off x="3422177" y="1294387"/>
            <a:ext cx="2154630" cy="381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Freeform 4"/>
          <p:cNvSpPr/>
          <p:nvPr/>
        </p:nvSpPr>
        <p:spPr>
          <a:xfrm>
            <a:off x="3035300" y="3500438"/>
            <a:ext cx="3259667" cy="1576917"/>
          </a:xfrm>
          <a:custGeom>
            <a:avLst/>
            <a:gdLst>
              <a:gd name="connsiteX0" fmla="*/ 0 w 3259667"/>
              <a:gd name="connsiteY0" fmla="*/ 0 h 1576917"/>
              <a:gd name="connsiteX1" fmla="*/ 114300 w 3259667"/>
              <a:gd name="connsiteY1" fmla="*/ 800100 h 1576917"/>
              <a:gd name="connsiteX2" fmla="*/ 469900 w 3259667"/>
              <a:gd name="connsiteY2" fmla="*/ 1320800 h 1576917"/>
              <a:gd name="connsiteX3" fmla="*/ 1016000 w 3259667"/>
              <a:gd name="connsiteY3" fmla="*/ 1549400 h 1576917"/>
              <a:gd name="connsiteX4" fmla="*/ 1625600 w 3259667"/>
              <a:gd name="connsiteY4" fmla="*/ 1485900 h 1576917"/>
              <a:gd name="connsiteX5" fmla="*/ 2159000 w 3259667"/>
              <a:gd name="connsiteY5" fmla="*/ 1231900 h 1576917"/>
              <a:gd name="connsiteX6" fmla="*/ 3098800 w 3259667"/>
              <a:gd name="connsiteY6" fmla="*/ 977900 h 1576917"/>
              <a:gd name="connsiteX7" fmla="*/ 3124200 w 3259667"/>
              <a:gd name="connsiteY7" fmla="*/ 965200 h 15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67" h="1576917">
                <a:moveTo>
                  <a:pt x="0" y="0"/>
                </a:moveTo>
                <a:cubicBezTo>
                  <a:pt x="17991" y="289983"/>
                  <a:pt x="35983" y="579967"/>
                  <a:pt x="114300" y="800100"/>
                </a:cubicBezTo>
                <a:cubicBezTo>
                  <a:pt x="192617" y="1020233"/>
                  <a:pt x="319617" y="1195917"/>
                  <a:pt x="469900" y="1320800"/>
                </a:cubicBezTo>
                <a:cubicBezTo>
                  <a:pt x="620183" y="1445683"/>
                  <a:pt x="823383" y="1521883"/>
                  <a:pt x="1016000" y="1549400"/>
                </a:cubicBezTo>
                <a:cubicBezTo>
                  <a:pt x="1208617" y="1576917"/>
                  <a:pt x="1435100" y="1538817"/>
                  <a:pt x="1625600" y="1485900"/>
                </a:cubicBezTo>
                <a:cubicBezTo>
                  <a:pt x="1816100" y="1432983"/>
                  <a:pt x="1913467" y="1316567"/>
                  <a:pt x="2159000" y="1231900"/>
                </a:cubicBezTo>
                <a:cubicBezTo>
                  <a:pt x="2404533" y="1147233"/>
                  <a:pt x="2937933" y="1022350"/>
                  <a:pt x="3098800" y="977900"/>
                </a:cubicBezTo>
                <a:cubicBezTo>
                  <a:pt x="3259667" y="933450"/>
                  <a:pt x="3124200" y="965200"/>
                  <a:pt x="3124200" y="965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reeform 5"/>
          <p:cNvSpPr/>
          <p:nvPr/>
        </p:nvSpPr>
        <p:spPr>
          <a:xfrm>
            <a:off x="2500298" y="3500438"/>
            <a:ext cx="4071966" cy="2214577"/>
          </a:xfrm>
          <a:custGeom>
            <a:avLst/>
            <a:gdLst>
              <a:gd name="connsiteX0" fmla="*/ 0 w 3259667"/>
              <a:gd name="connsiteY0" fmla="*/ 0 h 1576917"/>
              <a:gd name="connsiteX1" fmla="*/ 114300 w 3259667"/>
              <a:gd name="connsiteY1" fmla="*/ 800100 h 1576917"/>
              <a:gd name="connsiteX2" fmla="*/ 469900 w 3259667"/>
              <a:gd name="connsiteY2" fmla="*/ 1320800 h 1576917"/>
              <a:gd name="connsiteX3" fmla="*/ 1016000 w 3259667"/>
              <a:gd name="connsiteY3" fmla="*/ 1549400 h 1576917"/>
              <a:gd name="connsiteX4" fmla="*/ 1625600 w 3259667"/>
              <a:gd name="connsiteY4" fmla="*/ 1485900 h 1576917"/>
              <a:gd name="connsiteX5" fmla="*/ 2159000 w 3259667"/>
              <a:gd name="connsiteY5" fmla="*/ 1231900 h 1576917"/>
              <a:gd name="connsiteX6" fmla="*/ 3098800 w 3259667"/>
              <a:gd name="connsiteY6" fmla="*/ 977900 h 1576917"/>
              <a:gd name="connsiteX7" fmla="*/ 3124200 w 3259667"/>
              <a:gd name="connsiteY7" fmla="*/ 965200 h 15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67" h="1576917">
                <a:moveTo>
                  <a:pt x="0" y="0"/>
                </a:moveTo>
                <a:cubicBezTo>
                  <a:pt x="17991" y="289983"/>
                  <a:pt x="35983" y="579967"/>
                  <a:pt x="114300" y="800100"/>
                </a:cubicBezTo>
                <a:cubicBezTo>
                  <a:pt x="192617" y="1020233"/>
                  <a:pt x="319617" y="1195917"/>
                  <a:pt x="469900" y="1320800"/>
                </a:cubicBezTo>
                <a:cubicBezTo>
                  <a:pt x="620183" y="1445683"/>
                  <a:pt x="823383" y="1521883"/>
                  <a:pt x="1016000" y="1549400"/>
                </a:cubicBezTo>
                <a:cubicBezTo>
                  <a:pt x="1208617" y="1576917"/>
                  <a:pt x="1435100" y="1538817"/>
                  <a:pt x="1625600" y="1485900"/>
                </a:cubicBezTo>
                <a:cubicBezTo>
                  <a:pt x="1816100" y="1432983"/>
                  <a:pt x="1913467" y="1316567"/>
                  <a:pt x="2159000" y="1231900"/>
                </a:cubicBezTo>
                <a:cubicBezTo>
                  <a:pt x="2404533" y="1147233"/>
                  <a:pt x="2937933" y="1022350"/>
                  <a:pt x="3098800" y="977900"/>
                </a:cubicBezTo>
                <a:cubicBezTo>
                  <a:pt x="3259667" y="933450"/>
                  <a:pt x="3124200" y="965200"/>
                  <a:pt x="3124200" y="965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Left-Right Arrow 13"/>
          <p:cNvSpPr/>
          <p:nvPr/>
        </p:nvSpPr>
        <p:spPr>
          <a:xfrm>
            <a:off x="2786050" y="4786322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Left-Right Arrow 14"/>
          <p:cNvSpPr/>
          <p:nvPr/>
        </p:nvSpPr>
        <p:spPr>
          <a:xfrm>
            <a:off x="3357554" y="5214950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Left-Right Arrow 15"/>
          <p:cNvSpPr/>
          <p:nvPr/>
        </p:nvSpPr>
        <p:spPr>
          <a:xfrm>
            <a:off x="3714744" y="5072074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Left-Right Arrow 16"/>
          <p:cNvSpPr/>
          <p:nvPr/>
        </p:nvSpPr>
        <p:spPr>
          <a:xfrm>
            <a:off x="3286116" y="4929198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Left-Right Arrow 17"/>
          <p:cNvSpPr/>
          <p:nvPr/>
        </p:nvSpPr>
        <p:spPr>
          <a:xfrm>
            <a:off x="4643438" y="5000636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Left-Right Arrow 18"/>
          <p:cNvSpPr/>
          <p:nvPr/>
        </p:nvSpPr>
        <p:spPr>
          <a:xfrm>
            <a:off x="4143372" y="5143512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Left-Right Arrow 19"/>
          <p:cNvSpPr/>
          <p:nvPr/>
        </p:nvSpPr>
        <p:spPr>
          <a:xfrm>
            <a:off x="3857620" y="5500702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Left-Right Arrow 20"/>
          <p:cNvSpPr/>
          <p:nvPr/>
        </p:nvSpPr>
        <p:spPr>
          <a:xfrm>
            <a:off x="4357686" y="5429264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Left-Right Arrow 21"/>
          <p:cNvSpPr/>
          <p:nvPr/>
        </p:nvSpPr>
        <p:spPr>
          <a:xfrm>
            <a:off x="2643174" y="4214818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Left-Right Arrow 22"/>
          <p:cNvSpPr/>
          <p:nvPr/>
        </p:nvSpPr>
        <p:spPr>
          <a:xfrm>
            <a:off x="2857488" y="4572008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eft-Right Arrow 23"/>
          <p:cNvSpPr/>
          <p:nvPr/>
        </p:nvSpPr>
        <p:spPr>
          <a:xfrm>
            <a:off x="2928926" y="500063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Left-Right Arrow 24"/>
          <p:cNvSpPr/>
          <p:nvPr/>
        </p:nvSpPr>
        <p:spPr>
          <a:xfrm>
            <a:off x="3500430" y="5429264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-Right Arrow 25"/>
          <p:cNvSpPr/>
          <p:nvPr/>
        </p:nvSpPr>
        <p:spPr>
          <a:xfrm>
            <a:off x="4572000" y="5214950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Left-Right Arrow 26"/>
          <p:cNvSpPr/>
          <p:nvPr/>
        </p:nvSpPr>
        <p:spPr>
          <a:xfrm>
            <a:off x="5072066" y="500063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Left-Right Arrow 27"/>
          <p:cNvSpPr/>
          <p:nvPr/>
        </p:nvSpPr>
        <p:spPr>
          <a:xfrm>
            <a:off x="4071934" y="5357826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/>
          <p:cNvSpPr/>
          <p:nvPr/>
        </p:nvSpPr>
        <p:spPr>
          <a:xfrm>
            <a:off x="3571868" y="4514864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/>
          <p:cNvSpPr/>
          <p:nvPr/>
        </p:nvSpPr>
        <p:spPr>
          <a:xfrm>
            <a:off x="3724268" y="4643446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/>
          <p:cNvSpPr/>
          <p:nvPr/>
        </p:nvSpPr>
        <p:spPr>
          <a:xfrm>
            <a:off x="4071934" y="4729178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/>
          <p:cNvSpPr/>
          <p:nvPr/>
        </p:nvSpPr>
        <p:spPr>
          <a:xfrm>
            <a:off x="3876668" y="4819664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/>
          <p:cNvSpPr/>
          <p:nvPr/>
        </p:nvSpPr>
        <p:spPr>
          <a:xfrm>
            <a:off x="4214810" y="4872054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/>
          <p:cNvSpPr/>
          <p:nvPr/>
        </p:nvSpPr>
        <p:spPr>
          <a:xfrm>
            <a:off x="3929058" y="4667264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/>
          <p:cNvSpPr/>
          <p:nvPr/>
        </p:nvSpPr>
        <p:spPr>
          <a:xfrm>
            <a:off x="4286248" y="4729178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/>
          <p:cNvSpPr/>
          <p:nvPr/>
        </p:nvSpPr>
        <p:spPr>
          <a:xfrm>
            <a:off x="4429124" y="4800616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/>
          <p:cNvSpPr/>
          <p:nvPr/>
        </p:nvSpPr>
        <p:spPr>
          <a:xfrm>
            <a:off x="3571868" y="4657740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Alveolar Membrane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315573">
            <a:off x="3431514" y="1279526"/>
            <a:ext cx="2042993" cy="361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Freeform 4"/>
          <p:cNvSpPr/>
          <p:nvPr/>
        </p:nvSpPr>
        <p:spPr>
          <a:xfrm rot="294930">
            <a:off x="3036717" y="3352281"/>
            <a:ext cx="3259667" cy="1576917"/>
          </a:xfrm>
          <a:custGeom>
            <a:avLst/>
            <a:gdLst>
              <a:gd name="connsiteX0" fmla="*/ 0 w 3259667"/>
              <a:gd name="connsiteY0" fmla="*/ 0 h 1576917"/>
              <a:gd name="connsiteX1" fmla="*/ 114300 w 3259667"/>
              <a:gd name="connsiteY1" fmla="*/ 800100 h 1576917"/>
              <a:gd name="connsiteX2" fmla="*/ 469900 w 3259667"/>
              <a:gd name="connsiteY2" fmla="*/ 1320800 h 1576917"/>
              <a:gd name="connsiteX3" fmla="*/ 1016000 w 3259667"/>
              <a:gd name="connsiteY3" fmla="*/ 1549400 h 1576917"/>
              <a:gd name="connsiteX4" fmla="*/ 1625600 w 3259667"/>
              <a:gd name="connsiteY4" fmla="*/ 1485900 h 1576917"/>
              <a:gd name="connsiteX5" fmla="*/ 2159000 w 3259667"/>
              <a:gd name="connsiteY5" fmla="*/ 1231900 h 1576917"/>
              <a:gd name="connsiteX6" fmla="*/ 3098800 w 3259667"/>
              <a:gd name="connsiteY6" fmla="*/ 977900 h 1576917"/>
              <a:gd name="connsiteX7" fmla="*/ 3124200 w 3259667"/>
              <a:gd name="connsiteY7" fmla="*/ 965200 h 15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67" h="1576917">
                <a:moveTo>
                  <a:pt x="0" y="0"/>
                </a:moveTo>
                <a:cubicBezTo>
                  <a:pt x="17991" y="289983"/>
                  <a:pt x="35983" y="579967"/>
                  <a:pt x="114300" y="800100"/>
                </a:cubicBezTo>
                <a:cubicBezTo>
                  <a:pt x="192617" y="1020233"/>
                  <a:pt x="319617" y="1195917"/>
                  <a:pt x="469900" y="1320800"/>
                </a:cubicBezTo>
                <a:cubicBezTo>
                  <a:pt x="620183" y="1445683"/>
                  <a:pt x="823383" y="1521883"/>
                  <a:pt x="1016000" y="1549400"/>
                </a:cubicBezTo>
                <a:cubicBezTo>
                  <a:pt x="1208617" y="1576917"/>
                  <a:pt x="1435100" y="1538817"/>
                  <a:pt x="1625600" y="1485900"/>
                </a:cubicBezTo>
                <a:cubicBezTo>
                  <a:pt x="1816100" y="1432983"/>
                  <a:pt x="1913467" y="1316567"/>
                  <a:pt x="2159000" y="1231900"/>
                </a:cubicBezTo>
                <a:cubicBezTo>
                  <a:pt x="2404533" y="1147233"/>
                  <a:pt x="2937933" y="1022350"/>
                  <a:pt x="3098800" y="977900"/>
                </a:cubicBezTo>
                <a:cubicBezTo>
                  <a:pt x="3259667" y="933450"/>
                  <a:pt x="3124200" y="965200"/>
                  <a:pt x="3124200" y="965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reeform 7"/>
          <p:cNvSpPr/>
          <p:nvPr/>
        </p:nvSpPr>
        <p:spPr>
          <a:xfrm rot="384915">
            <a:off x="2541239" y="3772552"/>
            <a:ext cx="3993814" cy="1576917"/>
          </a:xfrm>
          <a:custGeom>
            <a:avLst/>
            <a:gdLst>
              <a:gd name="connsiteX0" fmla="*/ 0 w 3259667"/>
              <a:gd name="connsiteY0" fmla="*/ 0 h 1576917"/>
              <a:gd name="connsiteX1" fmla="*/ 114300 w 3259667"/>
              <a:gd name="connsiteY1" fmla="*/ 800100 h 1576917"/>
              <a:gd name="connsiteX2" fmla="*/ 469900 w 3259667"/>
              <a:gd name="connsiteY2" fmla="*/ 1320800 h 1576917"/>
              <a:gd name="connsiteX3" fmla="*/ 1016000 w 3259667"/>
              <a:gd name="connsiteY3" fmla="*/ 1549400 h 1576917"/>
              <a:gd name="connsiteX4" fmla="*/ 1625600 w 3259667"/>
              <a:gd name="connsiteY4" fmla="*/ 1485900 h 1576917"/>
              <a:gd name="connsiteX5" fmla="*/ 2159000 w 3259667"/>
              <a:gd name="connsiteY5" fmla="*/ 1231900 h 1576917"/>
              <a:gd name="connsiteX6" fmla="*/ 3098800 w 3259667"/>
              <a:gd name="connsiteY6" fmla="*/ 977900 h 1576917"/>
              <a:gd name="connsiteX7" fmla="*/ 3124200 w 3259667"/>
              <a:gd name="connsiteY7" fmla="*/ 965200 h 15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67" h="1576917">
                <a:moveTo>
                  <a:pt x="0" y="0"/>
                </a:moveTo>
                <a:cubicBezTo>
                  <a:pt x="17991" y="289983"/>
                  <a:pt x="35983" y="579967"/>
                  <a:pt x="114300" y="800100"/>
                </a:cubicBezTo>
                <a:cubicBezTo>
                  <a:pt x="192617" y="1020233"/>
                  <a:pt x="319617" y="1195917"/>
                  <a:pt x="469900" y="1320800"/>
                </a:cubicBezTo>
                <a:cubicBezTo>
                  <a:pt x="620183" y="1445683"/>
                  <a:pt x="823383" y="1521883"/>
                  <a:pt x="1016000" y="1549400"/>
                </a:cubicBezTo>
                <a:cubicBezTo>
                  <a:pt x="1208617" y="1576917"/>
                  <a:pt x="1435100" y="1538817"/>
                  <a:pt x="1625600" y="1485900"/>
                </a:cubicBezTo>
                <a:cubicBezTo>
                  <a:pt x="1816100" y="1432983"/>
                  <a:pt x="1913467" y="1316567"/>
                  <a:pt x="2159000" y="1231900"/>
                </a:cubicBezTo>
                <a:cubicBezTo>
                  <a:pt x="2404533" y="1147233"/>
                  <a:pt x="2937933" y="1022350"/>
                  <a:pt x="3098800" y="977900"/>
                </a:cubicBezTo>
                <a:cubicBezTo>
                  <a:pt x="3259667" y="933450"/>
                  <a:pt x="3124200" y="965200"/>
                  <a:pt x="3124200" y="965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Freeform 13"/>
          <p:cNvSpPr/>
          <p:nvPr/>
        </p:nvSpPr>
        <p:spPr>
          <a:xfrm>
            <a:off x="3213100" y="4071942"/>
            <a:ext cx="838200" cy="698500"/>
          </a:xfrm>
          <a:custGeom>
            <a:avLst/>
            <a:gdLst>
              <a:gd name="connsiteX0" fmla="*/ 838200 w 838200"/>
              <a:gd name="connsiteY0" fmla="*/ 698500 h 698500"/>
              <a:gd name="connsiteX1" fmla="*/ 495300 w 838200"/>
              <a:gd name="connsiteY1" fmla="*/ 596900 h 698500"/>
              <a:gd name="connsiteX2" fmla="*/ 127000 w 838200"/>
              <a:gd name="connsiteY2" fmla="*/ 266700 h 698500"/>
              <a:gd name="connsiteX3" fmla="*/ 12700 w 838200"/>
              <a:gd name="connsiteY3" fmla="*/ 0 h 698500"/>
              <a:gd name="connsiteX4" fmla="*/ 12700 w 838200"/>
              <a:gd name="connsiteY4" fmla="*/ 0 h 698500"/>
              <a:gd name="connsiteX5" fmla="*/ 0 w 838200"/>
              <a:gd name="connsiteY5" fmla="*/ 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200" h="698500">
                <a:moveTo>
                  <a:pt x="838200" y="698500"/>
                </a:moveTo>
                <a:cubicBezTo>
                  <a:pt x="726016" y="683683"/>
                  <a:pt x="613833" y="668867"/>
                  <a:pt x="495300" y="596900"/>
                </a:cubicBezTo>
                <a:cubicBezTo>
                  <a:pt x="376767" y="524933"/>
                  <a:pt x="207433" y="366183"/>
                  <a:pt x="127000" y="266700"/>
                </a:cubicBezTo>
                <a:cubicBezTo>
                  <a:pt x="46567" y="167217"/>
                  <a:pt x="12700" y="0"/>
                  <a:pt x="12700" y="0"/>
                </a:cubicBezTo>
                <a:lnTo>
                  <a:pt x="1270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-Right Arrow 6"/>
          <p:cNvSpPr/>
          <p:nvPr/>
        </p:nvSpPr>
        <p:spPr>
          <a:xfrm>
            <a:off x="2928926" y="4572008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Left-Right Arrow 8"/>
          <p:cNvSpPr/>
          <p:nvPr/>
        </p:nvSpPr>
        <p:spPr>
          <a:xfrm>
            <a:off x="3786182" y="5072074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Left-Right Arrow 9"/>
          <p:cNvSpPr/>
          <p:nvPr/>
        </p:nvSpPr>
        <p:spPr>
          <a:xfrm>
            <a:off x="3428992" y="4857760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Left-Right Arrow 10"/>
          <p:cNvSpPr/>
          <p:nvPr/>
        </p:nvSpPr>
        <p:spPr>
          <a:xfrm>
            <a:off x="4786314" y="4786322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eft-Right Arrow 11"/>
          <p:cNvSpPr/>
          <p:nvPr/>
        </p:nvSpPr>
        <p:spPr>
          <a:xfrm>
            <a:off x="4286248" y="4929198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eft-Right Arrow 12"/>
          <p:cNvSpPr/>
          <p:nvPr/>
        </p:nvSpPr>
        <p:spPr>
          <a:xfrm>
            <a:off x="2786050" y="4000504"/>
            <a:ext cx="285752" cy="14287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Left-Right Arrow 14"/>
          <p:cNvSpPr/>
          <p:nvPr/>
        </p:nvSpPr>
        <p:spPr>
          <a:xfrm>
            <a:off x="3000364" y="4357694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Left-Right Arrow 15"/>
          <p:cNvSpPr/>
          <p:nvPr/>
        </p:nvSpPr>
        <p:spPr>
          <a:xfrm>
            <a:off x="3071802" y="4786322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Left-Right Arrow 16"/>
          <p:cNvSpPr/>
          <p:nvPr/>
        </p:nvSpPr>
        <p:spPr>
          <a:xfrm>
            <a:off x="5214942" y="4786322"/>
            <a:ext cx="28575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/>
          <p:cNvSpPr/>
          <p:nvPr/>
        </p:nvSpPr>
        <p:spPr>
          <a:xfrm>
            <a:off x="3714744" y="4300550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67144" y="4429132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214810" y="4514864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4019544" y="4605350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4357686" y="4657740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4071934" y="4452950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4429124" y="4514864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4572000" y="4586302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3714744" y="4443426"/>
            <a:ext cx="71438" cy="57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 </a:t>
            </a:r>
            <a:r>
              <a:rPr lang="en-US" dirty="0" err="1" smtClean="0"/>
              <a:t>Oedema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en-US" sz="2600" dirty="0" err="1" smtClean="0"/>
              <a:t>Intrathoracic</a:t>
            </a:r>
            <a:r>
              <a:rPr lang="en-US" sz="2600" dirty="0" smtClean="0"/>
              <a:t> pressure              Pulmonary capillary pressure </a:t>
            </a:r>
            <a:endParaRPr lang="en-IN" sz="2600" dirty="0"/>
          </a:p>
        </p:txBody>
      </p:sp>
      <p:sp>
        <p:nvSpPr>
          <p:cNvPr id="6" name="Down Arrow 5"/>
          <p:cNvSpPr/>
          <p:nvPr/>
        </p:nvSpPr>
        <p:spPr>
          <a:xfrm>
            <a:off x="1714480" y="2143116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100" dirty="0"/>
          </a:p>
        </p:txBody>
      </p:sp>
      <p:sp>
        <p:nvSpPr>
          <p:cNvPr id="7" name="Down Arrow 6"/>
          <p:cNvSpPr/>
          <p:nvPr/>
        </p:nvSpPr>
        <p:spPr>
          <a:xfrm>
            <a:off x="6643702" y="2143116"/>
            <a:ext cx="214314" cy="1000132"/>
          </a:xfrm>
          <a:prstGeom prst="downArrow">
            <a:avLst/>
          </a:prstGeom>
          <a:scene3d>
            <a:camera prst="orthographicFront">
              <a:rot lat="0" lon="0" rev="10800000"/>
            </a:camera>
            <a:lightRig rig="threePt" dir="t">
              <a:rot lat="0" lon="0" rev="5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67799">
            <a:off x="3640418" y="3102696"/>
            <a:ext cx="11525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Freeform 14"/>
          <p:cNvSpPr/>
          <p:nvPr/>
        </p:nvSpPr>
        <p:spPr>
          <a:xfrm>
            <a:off x="3554420" y="4359276"/>
            <a:ext cx="2160588" cy="819150"/>
          </a:xfrm>
          <a:custGeom>
            <a:avLst/>
            <a:gdLst>
              <a:gd name="connsiteX0" fmla="*/ 23283 w 2089150"/>
              <a:gd name="connsiteY0" fmla="*/ 0 h 819150"/>
              <a:gd name="connsiteX1" fmla="*/ 74083 w 2089150"/>
              <a:gd name="connsiteY1" fmla="*/ 520700 h 819150"/>
              <a:gd name="connsiteX2" fmla="*/ 467783 w 2089150"/>
              <a:gd name="connsiteY2" fmla="*/ 787400 h 819150"/>
              <a:gd name="connsiteX3" fmla="*/ 950383 w 2089150"/>
              <a:gd name="connsiteY3" fmla="*/ 711200 h 819150"/>
              <a:gd name="connsiteX4" fmla="*/ 1902883 w 2089150"/>
              <a:gd name="connsiteY4" fmla="*/ 698500 h 819150"/>
              <a:gd name="connsiteX5" fmla="*/ 2067983 w 2089150"/>
              <a:gd name="connsiteY5" fmla="*/ 68580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150" h="819150">
                <a:moveTo>
                  <a:pt x="23283" y="0"/>
                </a:moveTo>
                <a:cubicBezTo>
                  <a:pt x="11641" y="194733"/>
                  <a:pt x="0" y="389467"/>
                  <a:pt x="74083" y="520700"/>
                </a:cubicBezTo>
                <a:cubicBezTo>
                  <a:pt x="148166" y="651933"/>
                  <a:pt x="321733" y="755650"/>
                  <a:pt x="467783" y="787400"/>
                </a:cubicBezTo>
                <a:cubicBezTo>
                  <a:pt x="613833" y="819150"/>
                  <a:pt x="711200" y="726017"/>
                  <a:pt x="950383" y="711200"/>
                </a:cubicBezTo>
                <a:cubicBezTo>
                  <a:pt x="1189566" y="696383"/>
                  <a:pt x="1716616" y="702733"/>
                  <a:pt x="1902883" y="698500"/>
                </a:cubicBezTo>
                <a:cubicBezTo>
                  <a:pt x="2089150" y="694267"/>
                  <a:pt x="2078566" y="690033"/>
                  <a:pt x="2067983" y="68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Freeform 15"/>
          <p:cNvSpPr/>
          <p:nvPr/>
        </p:nvSpPr>
        <p:spPr>
          <a:xfrm>
            <a:off x="3428992" y="4286256"/>
            <a:ext cx="2071702" cy="1071570"/>
          </a:xfrm>
          <a:custGeom>
            <a:avLst/>
            <a:gdLst>
              <a:gd name="connsiteX0" fmla="*/ 23283 w 2089150"/>
              <a:gd name="connsiteY0" fmla="*/ 0 h 819150"/>
              <a:gd name="connsiteX1" fmla="*/ 74083 w 2089150"/>
              <a:gd name="connsiteY1" fmla="*/ 520700 h 819150"/>
              <a:gd name="connsiteX2" fmla="*/ 467783 w 2089150"/>
              <a:gd name="connsiteY2" fmla="*/ 787400 h 819150"/>
              <a:gd name="connsiteX3" fmla="*/ 950383 w 2089150"/>
              <a:gd name="connsiteY3" fmla="*/ 711200 h 819150"/>
              <a:gd name="connsiteX4" fmla="*/ 1902883 w 2089150"/>
              <a:gd name="connsiteY4" fmla="*/ 698500 h 819150"/>
              <a:gd name="connsiteX5" fmla="*/ 2067983 w 2089150"/>
              <a:gd name="connsiteY5" fmla="*/ 68580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150" h="819150">
                <a:moveTo>
                  <a:pt x="23283" y="0"/>
                </a:moveTo>
                <a:cubicBezTo>
                  <a:pt x="11641" y="194733"/>
                  <a:pt x="0" y="389467"/>
                  <a:pt x="74083" y="520700"/>
                </a:cubicBezTo>
                <a:cubicBezTo>
                  <a:pt x="148166" y="651933"/>
                  <a:pt x="321733" y="755650"/>
                  <a:pt x="467783" y="787400"/>
                </a:cubicBezTo>
                <a:cubicBezTo>
                  <a:pt x="613833" y="819150"/>
                  <a:pt x="711200" y="726017"/>
                  <a:pt x="950383" y="711200"/>
                </a:cubicBezTo>
                <a:cubicBezTo>
                  <a:pt x="1189566" y="696383"/>
                  <a:pt x="1716616" y="702733"/>
                  <a:pt x="1902883" y="698500"/>
                </a:cubicBezTo>
                <a:cubicBezTo>
                  <a:pt x="2089150" y="694267"/>
                  <a:pt x="2078566" y="690033"/>
                  <a:pt x="2067983" y="68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 flipH="1" flipV="1">
            <a:off x="3857620" y="4929198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 flipH="1" flipV="1">
            <a:off x="4071934" y="4857760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/>
          <p:cNvSpPr/>
          <p:nvPr/>
        </p:nvSpPr>
        <p:spPr>
          <a:xfrm flipH="1" flipV="1">
            <a:off x="4071934" y="5000636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 flipH="1" flipV="1">
            <a:off x="3786182" y="4812041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 flipH="1" flipV="1">
            <a:off x="4214810" y="4954917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Freeform 13"/>
          <p:cNvSpPr/>
          <p:nvPr/>
        </p:nvSpPr>
        <p:spPr>
          <a:xfrm>
            <a:off x="3643306" y="4786322"/>
            <a:ext cx="407994" cy="357190"/>
          </a:xfrm>
          <a:custGeom>
            <a:avLst/>
            <a:gdLst>
              <a:gd name="connsiteX0" fmla="*/ 838200 w 838200"/>
              <a:gd name="connsiteY0" fmla="*/ 698500 h 698500"/>
              <a:gd name="connsiteX1" fmla="*/ 495300 w 838200"/>
              <a:gd name="connsiteY1" fmla="*/ 596900 h 698500"/>
              <a:gd name="connsiteX2" fmla="*/ 127000 w 838200"/>
              <a:gd name="connsiteY2" fmla="*/ 266700 h 698500"/>
              <a:gd name="connsiteX3" fmla="*/ 12700 w 838200"/>
              <a:gd name="connsiteY3" fmla="*/ 0 h 698500"/>
              <a:gd name="connsiteX4" fmla="*/ 12700 w 838200"/>
              <a:gd name="connsiteY4" fmla="*/ 0 h 698500"/>
              <a:gd name="connsiteX5" fmla="*/ 0 w 838200"/>
              <a:gd name="connsiteY5" fmla="*/ 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200" h="698500">
                <a:moveTo>
                  <a:pt x="838200" y="698500"/>
                </a:moveTo>
                <a:cubicBezTo>
                  <a:pt x="726016" y="683683"/>
                  <a:pt x="613833" y="668867"/>
                  <a:pt x="495300" y="596900"/>
                </a:cubicBezTo>
                <a:cubicBezTo>
                  <a:pt x="376767" y="524933"/>
                  <a:pt x="207433" y="366183"/>
                  <a:pt x="127000" y="266700"/>
                </a:cubicBezTo>
                <a:cubicBezTo>
                  <a:pt x="46567" y="167217"/>
                  <a:pt x="12700" y="0"/>
                  <a:pt x="12700" y="0"/>
                </a:cubicBezTo>
                <a:lnTo>
                  <a:pt x="12700" y="0"/>
                </a:lnTo>
                <a:lnTo>
                  <a:pt x="0" y="0"/>
                </a:lnTo>
              </a:path>
            </a:pathLst>
          </a:cu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Negative Pressure Pulmonary Edema</a:t>
            </a:r>
            <a:br>
              <a:rPr lang="en-US" dirty="0" smtClean="0">
                <a:latin typeface="+mn-lt"/>
              </a:rPr>
            </a:b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First described in 1977 by </a:t>
            </a:r>
            <a:r>
              <a:rPr lang="en-US" dirty="0" err="1" smtClean="0"/>
              <a:t>Oswalt</a:t>
            </a:r>
            <a:r>
              <a:rPr lang="en-US" dirty="0" smtClean="0"/>
              <a:t>, C. et. al.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Negative pressure pulmonary edema is an uncommon complication of </a:t>
            </a:r>
            <a:r>
              <a:rPr lang="en-US" dirty="0" err="1" smtClean="0"/>
              <a:t>extubation</a:t>
            </a:r>
            <a:r>
              <a:rPr lang="en-US" dirty="0" smtClean="0"/>
              <a:t> of the trachea most commonly caused by </a:t>
            </a:r>
            <a:r>
              <a:rPr lang="en-US" dirty="0" err="1" smtClean="0"/>
              <a:t>laryngospasm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only large retrospective study, investigating negative pressure pulmonary edema found its incidence to be almost one per thousand patients (0.094%). 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 smtClean="0"/>
              <a:t>This suggests that it may be underreported due to failure of recognizing it or misdiagnosing it for another condition.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797</Words>
  <Application>Microsoft Office PowerPoint</Application>
  <PresentationFormat>On-screen Show (4:3)</PresentationFormat>
  <Paragraphs>176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Laryngeal Spasm and Negative Pressure Pulmonary Edema </vt:lpstr>
      <vt:lpstr>Slide 2</vt:lpstr>
      <vt:lpstr>Normal Respiration</vt:lpstr>
      <vt:lpstr>Normal Pressure</vt:lpstr>
      <vt:lpstr>Airway Obstruction</vt:lpstr>
      <vt:lpstr>Altered pressure</vt:lpstr>
      <vt:lpstr>Alveolar Membrane</vt:lpstr>
      <vt:lpstr>Pulmonary  Oedema</vt:lpstr>
      <vt:lpstr>Negative Pressure Pulmonary Edema </vt:lpstr>
      <vt:lpstr>Negative Pressure Pulmonary Edema </vt:lpstr>
      <vt:lpstr>Development of NPPE</vt:lpstr>
      <vt:lpstr>Mechanism of Negative Pressure Pulmonary Edema </vt:lpstr>
      <vt:lpstr>Laryngospasm</vt:lpstr>
      <vt:lpstr>Mechanism of  Edema Formation </vt:lpstr>
      <vt:lpstr>Signs and Symptoms </vt:lpstr>
      <vt:lpstr>Treatment </vt:lpstr>
      <vt:lpstr>Preventive Measures </vt:lpstr>
      <vt:lpstr>Preventive Measures </vt:lpstr>
      <vt:lpstr>Prognosis</vt:lpstr>
      <vt:lpstr>Our Experience</vt:lpstr>
      <vt:lpstr>Case Report</vt:lpstr>
      <vt:lpstr>Anaesthesia</vt:lpstr>
      <vt:lpstr>Slide 23</vt:lpstr>
      <vt:lpstr>Slide 24</vt:lpstr>
      <vt:lpstr>Slide 25</vt:lpstr>
      <vt:lpstr>Gender Distribution</vt:lpstr>
      <vt:lpstr>Slide 27</vt:lpstr>
      <vt:lpstr>Slide 28</vt:lpstr>
      <vt:lpstr>Slide 29</vt:lpstr>
      <vt:lpstr>Slide 30</vt:lpstr>
      <vt:lpstr>Management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Laryngeal Spasm and Negative Pressure Pulmonary Edema</dc:title>
  <dc:creator>Ashwin</dc:creator>
  <cp:lastModifiedBy>Ashwin</cp:lastModifiedBy>
  <cp:revision>83</cp:revision>
  <dcterms:created xsi:type="dcterms:W3CDTF">2010-07-18T14:29:04Z</dcterms:created>
  <dcterms:modified xsi:type="dcterms:W3CDTF">2010-07-23T08:36:42Z</dcterms:modified>
</cp:coreProperties>
</file>